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 id="274" r:id="rId19"/>
    <p:sldId id="275" r:id="rId20"/>
    <p:sldId id="273" r:id="rId21"/>
    <p:sldId id="276" r:id="rId22"/>
    <p:sldId id="277" r:id="rId23"/>
    <p:sldId id="278" r:id="rId24"/>
    <p:sldId id="279" r:id="rId25"/>
    <p:sldId id="280" r:id="rId26"/>
    <p:sldId id="281" r:id="rId27"/>
    <p:sldId id="282" r:id="rId28"/>
    <p:sldId id="284" r:id="rId29"/>
    <p:sldId id="283" r:id="rId30"/>
    <p:sldId id="285" r:id="rId31"/>
    <p:sldId id="286" r:id="rId32"/>
    <p:sldId id="287" r:id="rId33"/>
    <p:sldId id="288" r:id="rId34"/>
    <p:sldId id="289" r:id="rId35"/>
    <p:sldId id="294" r:id="rId36"/>
    <p:sldId id="290" r:id="rId37"/>
    <p:sldId id="291" r:id="rId38"/>
    <p:sldId id="292" r:id="rId39"/>
    <p:sldId id="2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CE315-C1E5-46B1-BAFA-A0B53102D90D}" type="datetimeFigureOut">
              <a:rPr lang="en-GB" smtClean="0"/>
              <a:t>15/02/2018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32B06-0994-48F5-85B7-ABB278A9282B}" type="slidenum">
              <a:rPr lang="en-GB" smtClean="0"/>
              <a:t>‹#›</a:t>
            </a:fld>
            <a:endParaRPr lang="en-GB"/>
          </a:p>
        </p:txBody>
      </p:sp>
    </p:spTree>
    <p:extLst>
      <p:ext uri="{BB962C8B-B14F-4D97-AF65-F5344CB8AC3E}">
        <p14:creationId xmlns:p14="http://schemas.microsoft.com/office/powerpoint/2010/main" val="1179246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9624-FC7D-47C8-9E90-2CE04A43A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6BC682-0817-40A3-A86A-58D8936BB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75A9A4-5064-4ECC-B81C-45B6D0F3BE04}"/>
              </a:ext>
            </a:extLst>
          </p:cNvPr>
          <p:cNvSpPr>
            <a:spLocks noGrp="1"/>
          </p:cNvSpPr>
          <p:nvPr>
            <p:ph type="dt" sz="half" idx="10"/>
          </p:nvPr>
        </p:nvSpPr>
        <p:spPr/>
        <p:txBody>
          <a:bodyPr/>
          <a:lstStyle/>
          <a:p>
            <a:fld id="{329800DB-557F-4164-A05C-EAB3B918DB3B}" type="datetime1">
              <a:rPr lang="en-GB" smtClean="0"/>
              <a:t>15/02/2018</a:t>
            </a:fld>
            <a:endParaRPr lang="en-GB"/>
          </a:p>
        </p:txBody>
      </p:sp>
      <p:sp>
        <p:nvSpPr>
          <p:cNvPr id="5" name="Footer Placeholder 4">
            <a:extLst>
              <a:ext uri="{FF2B5EF4-FFF2-40B4-BE49-F238E27FC236}">
                <a16:creationId xmlns:a16="http://schemas.microsoft.com/office/drawing/2014/main" id="{F92DE23C-6CD9-4299-B33E-7194A9D832CB}"/>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6" name="Slide Number Placeholder 5">
            <a:extLst>
              <a:ext uri="{FF2B5EF4-FFF2-40B4-BE49-F238E27FC236}">
                <a16:creationId xmlns:a16="http://schemas.microsoft.com/office/drawing/2014/main" id="{5DA4EC25-1933-4209-AEC9-B1FD16B967DD}"/>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839443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14CC-B455-4210-AF82-FC1904AC50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727A11-C56B-421A-B636-95A8DBE775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025677-D544-46BA-889C-742D0218443E}"/>
              </a:ext>
            </a:extLst>
          </p:cNvPr>
          <p:cNvSpPr>
            <a:spLocks noGrp="1"/>
          </p:cNvSpPr>
          <p:nvPr>
            <p:ph type="dt" sz="half" idx="10"/>
          </p:nvPr>
        </p:nvSpPr>
        <p:spPr/>
        <p:txBody>
          <a:bodyPr/>
          <a:lstStyle/>
          <a:p>
            <a:fld id="{883976AF-8D3A-4013-8590-745B5BED541C}" type="datetime1">
              <a:rPr lang="en-GB" smtClean="0"/>
              <a:t>15/02/2018</a:t>
            </a:fld>
            <a:endParaRPr lang="en-GB"/>
          </a:p>
        </p:txBody>
      </p:sp>
      <p:sp>
        <p:nvSpPr>
          <p:cNvPr id="5" name="Footer Placeholder 4">
            <a:extLst>
              <a:ext uri="{FF2B5EF4-FFF2-40B4-BE49-F238E27FC236}">
                <a16:creationId xmlns:a16="http://schemas.microsoft.com/office/drawing/2014/main" id="{540DE222-95DA-46A9-BBD4-E5721ADB4546}"/>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6" name="Slide Number Placeholder 5">
            <a:extLst>
              <a:ext uri="{FF2B5EF4-FFF2-40B4-BE49-F238E27FC236}">
                <a16:creationId xmlns:a16="http://schemas.microsoft.com/office/drawing/2014/main" id="{5E8CE14A-C604-48C4-AB1E-DB92B46207A8}"/>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260066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00829-04C7-4F69-8756-0C92953EDF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715E59-F293-4634-9F55-2258CCE6C76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CBA9F9-EBBB-42C4-8C78-07978A34A537}"/>
              </a:ext>
            </a:extLst>
          </p:cNvPr>
          <p:cNvSpPr>
            <a:spLocks noGrp="1"/>
          </p:cNvSpPr>
          <p:nvPr>
            <p:ph type="dt" sz="half" idx="10"/>
          </p:nvPr>
        </p:nvSpPr>
        <p:spPr/>
        <p:txBody>
          <a:bodyPr/>
          <a:lstStyle/>
          <a:p>
            <a:fld id="{BE0006B2-A267-48DF-A51D-566546A2F30A}" type="datetime1">
              <a:rPr lang="en-GB" smtClean="0"/>
              <a:t>15/02/2018</a:t>
            </a:fld>
            <a:endParaRPr lang="en-GB"/>
          </a:p>
        </p:txBody>
      </p:sp>
      <p:sp>
        <p:nvSpPr>
          <p:cNvPr id="5" name="Footer Placeholder 4">
            <a:extLst>
              <a:ext uri="{FF2B5EF4-FFF2-40B4-BE49-F238E27FC236}">
                <a16:creationId xmlns:a16="http://schemas.microsoft.com/office/drawing/2014/main" id="{B7566205-3D13-4BF5-BD4C-9C2BED8BE110}"/>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6" name="Slide Number Placeholder 5">
            <a:extLst>
              <a:ext uri="{FF2B5EF4-FFF2-40B4-BE49-F238E27FC236}">
                <a16:creationId xmlns:a16="http://schemas.microsoft.com/office/drawing/2014/main" id="{0C52DC62-345F-40A8-B3C9-8CA72D3D9386}"/>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325275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B22D-AF7B-4CEF-BA38-53D2B7A1C2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9015B3-9213-4CA5-A689-E79E602E7F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6F8235-C53C-4E19-AC18-FCE334D2E1B6}"/>
              </a:ext>
            </a:extLst>
          </p:cNvPr>
          <p:cNvSpPr>
            <a:spLocks noGrp="1"/>
          </p:cNvSpPr>
          <p:nvPr>
            <p:ph type="dt" sz="half" idx="10"/>
          </p:nvPr>
        </p:nvSpPr>
        <p:spPr/>
        <p:txBody>
          <a:bodyPr/>
          <a:lstStyle/>
          <a:p>
            <a:fld id="{7D68F7A6-73FE-43ED-8C97-77FFEF6020D7}" type="datetime1">
              <a:rPr lang="en-GB" smtClean="0"/>
              <a:t>15/02/2018</a:t>
            </a:fld>
            <a:endParaRPr lang="en-GB"/>
          </a:p>
        </p:txBody>
      </p:sp>
      <p:sp>
        <p:nvSpPr>
          <p:cNvPr id="5" name="Footer Placeholder 4">
            <a:extLst>
              <a:ext uri="{FF2B5EF4-FFF2-40B4-BE49-F238E27FC236}">
                <a16:creationId xmlns:a16="http://schemas.microsoft.com/office/drawing/2014/main" id="{9D07C2D0-1C49-4D97-94E5-9CCC336AA480}"/>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6" name="Slide Number Placeholder 5">
            <a:extLst>
              <a:ext uri="{FF2B5EF4-FFF2-40B4-BE49-F238E27FC236}">
                <a16:creationId xmlns:a16="http://schemas.microsoft.com/office/drawing/2014/main" id="{3E981BA1-C0B9-4E4C-9884-03421CACA9F0}"/>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1909224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7E25-2548-441D-82B8-3C0A2C1FFC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3BC86F-FC7B-40EE-96AC-4BD50A6A72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B265A95-6461-45F3-A1FB-9C0EB76D27AD}"/>
              </a:ext>
            </a:extLst>
          </p:cNvPr>
          <p:cNvSpPr>
            <a:spLocks noGrp="1"/>
          </p:cNvSpPr>
          <p:nvPr>
            <p:ph type="dt" sz="half" idx="10"/>
          </p:nvPr>
        </p:nvSpPr>
        <p:spPr/>
        <p:txBody>
          <a:bodyPr/>
          <a:lstStyle/>
          <a:p>
            <a:fld id="{85E5D2AF-A735-42FE-B012-0FD0C9CFF84C}" type="datetime1">
              <a:rPr lang="en-GB" smtClean="0"/>
              <a:t>15/02/2018</a:t>
            </a:fld>
            <a:endParaRPr lang="en-GB"/>
          </a:p>
        </p:txBody>
      </p:sp>
      <p:sp>
        <p:nvSpPr>
          <p:cNvPr id="5" name="Footer Placeholder 4">
            <a:extLst>
              <a:ext uri="{FF2B5EF4-FFF2-40B4-BE49-F238E27FC236}">
                <a16:creationId xmlns:a16="http://schemas.microsoft.com/office/drawing/2014/main" id="{45308096-B407-47BF-A786-245B1DB6AC3E}"/>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6" name="Slide Number Placeholder 5">
            <a:extLst>
              <a:ext uri="{FF2B5EF4-FFF2-40B4-BE49-F238E27FC236}">
                <a16:creationId xmlns:a16="http://schemas.microsoft.com/office/drawing/2014/main" id="{5B32DB08-CE6F-4B34-BB76-BD58FEC404F2}"/>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161978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DB32-7BB3-411D-96EF-2C8502559D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A0462F-F850-4F33-826B-61693B60E9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E4610D-D15C-4139-B361-9C01465432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8B48E7-4573-4FD9-92CF-07BD2F982DD0}"/>
              </a:ext>
            </a:extLst>
          </p:cNvPr>
          <p:cNvSpPr>
            <a:spLocks noGrp="1"/>
          </p:cNvSpPr>
          <p:nvPr>
            <p:ph type="dt" sz="half" idx="10"/>
          </p:nvPr>
        </p:nvSpPr>
        <p:spPr/>
        <p:txBody>
          <a:bodyPr/>
          <a:lstStyle/>
          <a:p>
            <a:fld id="{FE113B67-BDAD-4F9E-AFAC-50478CA82DA5}" type="datetime1">
              <a:rPr lang="en-GB" smtClean="0"/>
              <a:t>15/02/2018</a:t>
            </a:fld>
            <a:endParaRPr lang="en-GB"/>
          </a:p>
        </p:txBody>
      </p:sp>
      <p:sp>
        <p:nvSpPr>
          <p:cNvPr id="6" name="Footer Placeholder 5">
            <a:extLst>
              <a:ext uri="{FF2B5EF4-FFF2-40B4-BE49-F238E27FC236}">
                <a16:creationId xmlns:a16="http://schemas.microsoft.com/office/drawing/2014/main" id="{1CB47D32-1E91-4AC8-B3D9-F022D49247A5}"/>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7" name="Slide Number Placeholder 6">
            <a:extLst>
              <a:ext uri="{FF2B5EF4-FFF2-40B4-BE49-F238E27FC236}">
                <a16:creationId xmlns:a16="http://schemas.microsoft.com/office/drawing/2014/main" id="{AC12D2D1-5F88-43EF-9964-B6393060BCA7}"/>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324277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AACC-C89C-4126-ABF7-9B23F78596F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74706D-C41D-4F71-82F8-F90DF2D3E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B98F37-11BD-451D-8AE9-62287C7BC9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64DF4F-1125-48B1-9637-C3F589D08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3BE551-6C2B-482E-B82C-E57DC69137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0F54447-A83A-488E-B8F5-D5A4CF493028}"/>
              </a:ext>
            </a:extLst>
          </p:cNvPr>
          <p:cNvSpPr>
            <a:spLocks noGrp="1"/>
          </p:cNvSpPr>
          <p:nvPr>
            <p:ph type="dt" sz="half" idx="10"/>
          </p:nvPr>
        </p:nvSpPr>
        <p:spPr/>
        <p:txBody>
          <a:bodyPr/>
          <a:lstStyle/>
          <a:p>
            <a:fld id="{2904834A-CB3E-4BF9-ACE2-6ACDF2A3721C}" type="datetime1">
              <a:rPr lang="en-GB" smtClean="0"/>
              <a:t>15/02/2018</a:t>
            </a:fld>
            <a:endParaRPr lang="en-GB"/>
          </a:p>
        </p:txBody>
      </p:sp>
      <p:sp>
        <p:nvSpPr>
          <p:cNvPr id="8" name="Footer Placeholder 7">
            <a:extLst>
              <a:ext uri="{FF2B5EF4-FFF2-40B4-BE49-F238E27FC236}">
                <a16:creationId xmlns:a16="http://schemas.microsoft.com/office/drawing/2014/main" id="{F91FA538-E61A-490E-ACCA-AC1E936A0C1F}"/>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9" name="Slide Number Placeholder 8">
            <a:extLst>
              <a:ext uri="{FF2B5EF4-FFF2-40B4-BE49-F238E27FC236}">
                <a16:creationId xmlns:a16="http://schemas.microsoft.com/office/drawing/2014/main" id="{80BB1959-C4C9-4C73-85EA-61C7E57C440E}"/>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281239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F35C-C2FC-44FE-8A45-12CDE24CE4E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19094D-AD4D-415A-878F-3DD74F92A938}"/>
              </a:ext>
            </a:extLst>
          </p:cNvPr>
          <p:cNvSpPr>
            <a:spLocks noGrp="1"/>
          </p:cNvSpPr>
          <p:nvPr>
            <p:ph type="dt" sz="half" idx="10"/>
          </p:nvPr>
        </p:nvSpPr>
        <p:spPr/>
        <p:txBody>
          <a:bodyPr/>
          <a:lstStyle/>
          <a:p>
            <a:fld id="{F1957C04-7B52-4FDB-8A17-487B37CDA26A}" type="datetime1">
              <a:rPr lang="en-GB" smtClean="0"/>
              <a:t>15/02/2018</a:t>
            </a:fld>
            <a:endParaRPr lang="en-GB"/>
          </a:p>
        </p:txBody>
      </p:sp>
      <p:sp>
        <p:nvSpPr>
          <p:cNvPr id="4" name="Footer Placeholder 3">
            <a:extLst>
              <a:ext uri="{FF2B5EF4-FFF2-40B4-BE49-F238E27FC236}">
                <a16:creationId xmlns:a16="http://schemas.microsoft.com/office/drawing/2014/main" id="{EE2CD389-1C88-424F-9991-F4B2BBD5C74B}"/>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5" name="Slide Number Placeholder 4">
            <a:extLst>
              <a:ext uri="{FF2B5EF4-FFF2-40B4-BE49-F238E27FC236}">
                <a16:creationId xmlns:a16="http://schemas.microsoft.com/office/drawing/2014/main" id="{E8177652-3CF1-43C4-8FD6-0ACD2BC4C1FB}"/>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1790802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6CE02B-4CAA-4E90-BFF3-888FCC03F815}"/>
              </a:ext>
            </a:extLst>
          </p:cNvPr>
          <p:cNvSpPr>
            <a:spLocks noGrp="1"/>
          </p:cNvSpPr>
          <p:nvPr>
            <p:ph type="dt" sz="half" idx="10"/>
          </p:nvPr>
        </p:nvSpPr>
        <p:spPr/>
        <p:txBody>
          <a:bodyPr/>
          <a:lstStyle/>
          <a:p>
            <a:fld id="{9E6E36EF-C46F-487A-9AB5-88540FA53D93}" type="datetime1">
              <a:rPr lang="en-GB" smtClean="0"/>
              <a:t>15/02/2018</a:t>
            </a:fld>
            <a:endParaRPr lang="en-GB"/>
          </a:p>
        </p:txBody>
      </p:sp>
      <p:sp>
        <p:nvSpPr>
          <p:cNvPr id="3" name="Footer Placeholder 2">
            <a:extLst>
              <a:ext uri="{FF2B5EF4-FFF2-40B4-BE49-F238E27FC236}">
                <a16:creationId xmlns:a16="http://schemas.microsoft.com/office/drawing/2014/main" id="{620B9471-76C8-4E2D-929D-0900FDE64BF1}"/>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4" name="Slide Number Placeholder 3">
            <a:extLst>
              <a:ext uri="{FF2B5EF4-FFF2-40B4-BE49-F238E27FC236}">
                <a16:creationId xmlns:a16="http://schemas.microsoft.com/office/drawing/2014/main" id="{1F161B26-552F-4CBD-9309-A39D9EB37DDC}"/>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328956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1FF8-0ECD-44F1-A93B-E60369FEE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E91F5D-660E-4C34-901D-92D42B5A93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8A03B3-888A-420D-BA4F-798ECF626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1D34E7-492D-44FF-98BD-3A2595D7D625}"/>
              </a:ext>
            </a:extLst>
          </p:cNvPr>
          <p:cNvSpPr>
            <a:spLocks noGrp="1"/>
          </p:cNvSpPr>
          <p:nvPr>
            <p:ph type="dt" sz="half" idx="10"/>
          </p:nvPr>
        </p:nvSpPr>
        <p:spPr/>
        <p:txBody>
          <a:bodyPr/>
          <a:lstStyle/>
          <a:p>
            <a:fld id="{43ED4458-AB61-4565-B102-CFF20E4362D3}" type="datetime1">
              <a:rPr lang="en-GB" smtClean="0"/>
              <a:t>15/02/2018</a:t>
            </a:fld>
            <a:endParaRPr lang="en-GB"/>
          </a:p>
        </p:txBody>
      </p:sp>
      <p:sp>
        <p:nvSpPr>
          <p:cNvPr id="6" name="Footer Placeholder 5">
            <a:extLst>
              <a:ext uri="{FF2B5EF4-FFF2-40B4-BE49-F238E27FC236}">
                <a16:creationId xmlns:a16="http://schemas.microsoft.com/office/drawing/2014/main" id="{34CB21DB-DD08-47C5-BCFD-86E8135E3143}"/>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7" name="Slide Number Placeholder 6">
            <a:extLst>
              <a:ext uri="{FF2B5EF4-FFF2-40B4-BE49-F238E27FC236}">
                <a16:creationId xmlns:a16="http://schemas.microsoft.com/office/drawing/2014/main" id="{3AA2A38F-F80E-4AD6-B9EC-4D7B04B27DD0}"/>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111232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3012-E703-427A-A570-57F53967B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A058D9-9724-4BE2-86F5-602144F92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C20A33-FCB0-442A-95DD-8E21B3085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E79905-3879-45E6-A86D-D9C3F948E2D3}"/>
              </a:ext>
            </a:extLst>
          </p:cNvPr>
          <p:cNvSpPr>
            <a:spLocks noGrp="1"/>
          </p:cNvSpPr>
          <p:nvPr>
            <p:ph type="dt" sz="half" idx="10"/>
          </p:nvPr>
        </p:nvSpPr>
        <p:spPr/>
        <p:txBody>
          <a:bodyPr/>
          <a:lstStyle/>
          <a:p>
            <a:fld id="{4625894F-72BE-4DFC-83E0-099B608F13AB}" type="datetime1">
              <a:rPr lang="en-GB" smtClean="0"/>
              <a:t>15/02/2018</a:t>
            </a:fld>
            <a:endParaRPr lang="en-GB"/>
          </a:p>
        </p:txBody>
      </p:sp>
      <p:sp>
        <p:nvSpPr>
          <p:cNvPr id="6" name="Footer Placeholder 5">
            <a:extLst>
              <a:ext uri="{FF2B5EF4-FFF2-40B4-BE49-F238E27FC236}">
                <a16:creationId xmlns:a16="http://schemas.microsoft.com/office/drawing/2014/main" id="{8810EC2A-9E53-451C-A177-69EDBD822C0A}"/>
              </a:ext>
            </a:extLst>
          </p:cNvPr>
          <p:cNvSpPr>
            <a:spLocks noGrp="1"/>
          </p:cNvSpPr>
          <p:nvPr>
            <p:ph type="ftr" sz="quarter" idx="11"/>
          </p:nvPr>
        </p:nvSpPr>
        <p:spPr/>
        <p:txBody>
          <a:bodyPr/>
          <a:lstStyle/>
          <a:p>
            <a:r>
              <a:rPr lang="fr-FR"/>
              <a:t>Les aventures de Mimi la microglie : Voyage dans le cerveau 2</a:t>
            </a:r>
            <a:endParaRPr lang="en-GB"/>
          </a:p>
        </p:txBody>
      </p:sp>
      <p:sp>
        <p:nvSpPr>
          <p:cNvPr id="7" name="Slide Number Placeholder 6">
            <a:extLst>
              <a:ext uri="{FF2B5EF4-FFF2-40B4-BE49-F238E27FC236}">
                <a16:creationId xmlns:a16="http://schemas.microsoft.com/office/drawing/2014/main" id="{AF2A7048-47DD-4D4F-8E72-460AF9ADED68}"/>
              </a:ext>
            </a:extLst>
          </p:cNvPr>
          <p:cNvSpPr>
            <a:spLocks noGrp="1"/>
          </p:cNvSpPr>
          <p:nvPr>
            <p:ph type="sldNum" sz="quarter" idx="12"/>
          </p:nvPr>
        </p:nvSpPr>
        <p:spPr/>
        <p:txBody>
          <a:bodyPr/>
          <a:lstStyle/>
          <a:p>
            <a:fld id="{E9E2251F-A65A-46F8-9703-D88627A6899B}" type="slidenum">
              <a:rPr lang="en-GB" smtClean="0"/>
              <a:t>‹#›</a:t>
            </a:fld>
            <a:endParaRPr lang="en-GB"/>
          </a:p>
        </p:txBody>
      </p:sp>
    </p:spTree>
    <p:extLst>
      <p:ext uri="{BB962C8B-B14F-4D97-AF65-F5344CB8AC3E}">
        <p14:creationId xmlns:p14="http://schemas.microsoft.com/office/powerpoint/2010/main" val="1085922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D9F95A-E100-4FBC-9081-A5C4D8853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B75DBF-6C9F-47BB-9330-3E83A61953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ECCA3E-A894-4DC5-9A56-140C6A2A8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EE303-DA3F-4CCC-9FAE-1599728B5ECA}" type="datetime1">
              <a:rPr lang="en-GB" smtClean="0"/>
              <a:t>15/02/2018</a:t>
            </a:fld>
            <a:endParaRPr lang="en-GB"/>
          </a:p>
        </p:txBody>
      </p:sp>
      <p:sp>
        <p:nvSpPr>
          <p:cNvPr id="5" name="Footer Placeholder 4">
            <a:extLst>
              <a:ext uri="{FF2B5EF4-FFF2-40B4-BE49-F238E27FC236}">
                <a16:creationId xmlns:a16="http://schemas.microsoft.com/office/drawing/2014/main" id="{B873B265-0C36-4853-B35C-E532045EE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Les aventures de Mimi la microglie : Voyage dans le cerveau 2</a:t>
            </a:r>
            <a:endParaRPr lang="en-GB"/>
          </a:p>
        </p:txBody>
      </p:sp>
      <p:sp>
        <p:nvSpPr>
          <p:cNvPr id="6" name="Slide Number Placeholder 5">
            <a:extLst>
              <a:ext uri="{FF2B5EF4-FFF2-40B4-BE49-F238E27FC236}">
                <a16:creationId xmlns:a16="http://schemas.microsoft.com/office/drawing/2014/main" id="{343576AB-A6FE-40F2-A11E-E9784A2B6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2251F-A65A-46F8-9703-D88627A6899B}" type="slidenum">
              <a:rPr lang="en-GB" smtClean="0"/>
              <a:t>‹#›</a:t>
            </a:fld>
            <a:endParaRPr lang="en-GB"/>
          </a:p>
        </p:txBody>
      </p:sp>
    </p:spTree>
    <p:extLst>
      <p:ext uri="{BB962C8B-B14F-4D97-AF65-F5344CB8AC3E}">
        <p14:creationId xmlns:p14="http://schemas.microsoft.com/office/powerpoint/2010/main" val="1624509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178F32-B78D-43EE-9A13-85BB0D5104BA}"/>
              </a:ext>
            </a:extLst>
          </p:cNvPr>
          <p:cNvSpPr txBox="1"/>
          <p:nvPr/>
        </p:nvSpPr>
        <p:spPr>
          <a:xfrm>
            <a:off x="5678130" y="562708"/>
            <a:ext cx="6282812" cy="6047809"/>
          </a:xfrm>
          <a:prstGeom prst="rect">
            <a:avLst/>
          </a:prstGeom>
          <a:noFill/>
        </p:spPr>
        <p:txBody>
          <a:bodyPr wrap="square" rtlCol="0">
            <a:spAutoFit/>
          </a:bodyPr>
          <a:lstStyle/>
          <a:p>
            <a:pPr algn="ctr"/>
            <a:r>
              <a:rPr lang="en-GB" dirty="0"/>
              <a:t>Par </a:t>
            </a:r>
            <a:r>
              <a:rPr lang="en-GB" dirty="0" err="1"/>
              <a:t>l’association</a:t>
            </a: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r>
              <a:rPr lang="en-GB" dirty="0"/>
              <a:t>Co-auteurs : </a:t>
            </a:r>
          </a:p>
          <a:p>
            <a:pPr algn="ctr"/>
            <a:r>
              <a:rPr lang="en-GB" dirty="0"/>
              <a:t>Hélène Lestage </a:t>
            </a:r>
          </a:p>
          <a:p>
            <a:pPr algn="ctr"/>
            <a:r>
              <a:rPr lang="en-GB" dirty="0"/>
              <a:t>Heloise Théro </a:t>
            </a:r>
          </a:p>
          <a:p>
            <a:pPr algn="ctr"/>
            <a:r>
              <a:rPr lang="en-GB" dirty="0"/>
              <a:t>Jessica Massonnié </a:t>
            </a:r>
          </a:p>
          <a:p>
            <a:pPr algn="ctr"/>
            <a:r>
              <a:rPr lang="en-GB" dirty="0"/>
              <a:t>Roselyne Chauvin </a:t>
            </a:r>
          </a:p>
          <a:p>
            <a:pPr algn="ctr"/>
            <a:endParaRPr lang="en-GB" dirty="0"/>
          </a:p>
          <a:p>
            <a:pPr algn="ctr"/>
            <a:r>
              <a:rPr lang="en-GB" dirty="0"/>
              <a:t>Illustrations : </a:t>
            </a:r>
          </a:p>
          <a:p>
            <a:pPr algn="ctr"/>
            <a:r>
              <a:rPr lang="en-GB" dirty="0"/>
              <a:t>Roselyne Chauvin</a:t>
            </a:r>
          </a:p>
          <a:p>
            <a:pPr algn="ctr"/>
            <a:endParaRPr lang="en-GB" dirty="0"/>
          </a:p>
          <a:p>
            <a:pPr algn="ctr"/>
            <a:endParaRPr lang="en-GB" dirty="0"/>
          </a:p>
          <a:p>
            <a:pPr algn="ctr"/>
            <a:endParaRPr lang="en-GB" dirty="0"/>
          </a:p>
          <a:p>
            <a:pPr algn="ctr"/>
            <a:endParaRPr lang="en-GB" dirty="0"/>
          </a:p>
          <a:p>
            <a:pPr algn="ctr"/>
            <a:endParaRPr lang="en-GB" dirty="0"/>
          </a:p>
          <a:p>
            <a:pPr algn="ctr"/>
            <a:r>
              <a:rPr lang="fr-FR" sz="900" dirty="0"/>
              <a:t>Ce(</a:t>
            </a:r>
            <a:r>
              <a:rPr lang="fr-FR" sz="900" dirty="0" err="1"/>
              <a:t>tte</a:t>
            </a:r>
            <a:r>
              <a:rPr lang="fr-FR" sz="900" dirty="0"/>
              <a:t>) œuvre est mise à disposition selon les termes de </a:t>
            </a:r>
          </a:p>
          <a:p>
            <a:pPr algn="ctr"/>
            <a:r>
              <a:rPr lang="fr-FR" sz="900" dirty="0">
                <a:hlinkClick r:id="rId2"/>
              </a:rPr>
              <a:t>la Licence Creative Commons Attribution - Pas d’Utilisation Commerciale - Partage dans les Mêmes Conditions 4.0 International</a:t>
            </a:r>
            <a:endParaRPr lang="en-GB" dirty="0"/>
          </a:p>
        </p:txBody>
      </p:sp>
      <p:pic>
        <p:nvPicPr>
          <p:cNvPr id="6" name="Picture 5">
            <a:extLst>
              <a:ext uri="{FF2B5EF4-FFF2-40B4-BE49-F238E27FC236}">
                <a16:creationId xmlns:a16="http://schemas.microsoft.com/office/drawing/2014/main" id="{2AD648BE-E35E-4E35-82EE-0BC9806522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8161" y="1199132"/>
            <a:ext cx="3711000" cy="720000"/>
          </a:xfrm>
          <a:prstGeom prst="rect">
            <a:avLst/>
          </a:prstGeom>
        </p:spPr>
      </p:pic>
      <p:pic>
        <p:nvPicPr>
          <p:cNvPr id="8" name="Picture 7">
            <a:extLst>
              <a:ext uri="{FF2B5EF4-FFF2-40B4-BE49-F238E27FC236}">
                <a16:creationId xmlns:a16="http://schemas.microsoft.com/office/drawing/2014/main" id="{D24E320E-F532-437B-BE04-D74B1575BE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14931" y="5446449"/>
            <a:ext cx="1117460" cy="393651"/>
          </a:xfrm>
          <a:prstGeom prst="rect">
            <a:avLst/>
          </a:prstGeom>
        </p:spPr>
      </p:pic>
      <p:sp>
        <p:nvSpPr>
          <p:cNvPr id="9" name="TextBox 8">
            <a:extLst>
              <a:ext uri="{FF2B5EF4-FFF2-40B4-BE49-F238E27FC236}">
                <a16:creationId xmlns:a16="http://schemas.microsoft.com/office/drawing/2014/main" id="{A3E7D9EF-BB04-4FBC-A159-CB65A2A0359C}"/>
              </a:ext>
            </a:extLst>
          </p:cNvPr>
          <p:cNvSpPr txBox="1"/>
          <p:nvPr/>
        </p:nvSpPr>
        <p:spPr>
          <a:xfrm>
            <a:off x="231059" y="1919132"/>
            <a:ext cx="5955322" cy="2554545"/>
          </a:xfrm>
          <a:prstGeom prst="rect">
            <a:avLst/>
          </a:prstGeom>
          <a:noFill/>
        </p:spPr>
        <p:txBody>
          <a:bodyPr wrap="square" rtlCol="0">
            <a:spAutoFit/>
          </a:bodyPr>
          <a:lstStyle/>
          <a:p>
            <a:pPr algn="ctr"/>
            <a:r>
              <a:rPr lang="fr-FR" sz="3200" dirty="0"/>
              <a:t>Les aventures de Mimi la microglie : </a:t>
            </a:r>
          </a:p>
          <a:p>
            <a:pPr algn="ctr"/>
            <a:endParaRPr lang="fr-FR" sz="3200" dirty="0"/>
          </a:p>
          <a:p>
            <a:pPr algn="ctr"/>
            <a:r>
              <a:rPr lang="fr-FR" sz="3200" dirty="0"/>
              <a:t>Voyage dans le cerveau</a:t>
            </a:r>
          </a:p>
          <a:p>
            <a:pPr algn="ctr"/>
            <a:endParaRPr lang="en-GB" sz="3200" dirty="0"/>
          </a:p>
        </p:txBody>
      </p:sp>
      <p:pic>
        <p:nvPicPr>
          <p:cNvPr id="13" name="Picture 12">
            <a:extLst>
              <a:ext uri="{FF2B5EF4-FFF2-40B4-BE49-F238E27FC236}">
                <a16:creationId xmlns:a16="http://schemas.microsoft.com/office/drawing/2014/main" id="{FF90789C-D6FC-416D-9CF8-50E3A0D972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3725" y="4218175"/>
            <a:ext cx="2162177" cy="2162177"/>
          </a:xfrm>
          <a:prstGeom prst="rect">
            <a:avLst/>
          </a:prstGeom>
        </p:spPr>
      </p:pic>
      <p:sp>
        <p:nvSpPr>
          <p:cNvPr id="14" name="Footer Placeholder 13">
            <a:extLst>
              <a:ext uri="{FF2B5EF4-FFF2-40B4-BE49-F238E27FC236}">
                <a16:creationId xmlns:a16="http://schemas.microsoft.com/office/drawing/2014/main" id="{D64C6654-05B1-40C4-B597-A0BAAA0346E2}"/>
              </a:ext>
            </a:extLst>
          </p:cNvPr>
          <p:cNvSpPr>
            <a:spLocks noGrp="1"/>
          </p:cNvSpPr>
          <p:nvPr>
            <p:ph type="ftr" sz="quarter" idx="11"/>
          </p:nvPr>
        </p:nvSpPr>
        <p:spPr/>
        <p:txBody>
          <a:bodyPr/>
          <a:lstStyle/>
          <a:p>
            <a:r>
              <a:rPr lang="fr-FR" dirty="0"/>
              <a:t>Les aventures de Mimi la microglie : Voyage dans le cerveau</a:t>
            </a:r>
          </a:p>
          <a:p>
            <a:fld id="{95D1E2BD-8B06-449A-AAB9-CCAB6BA338F7}" type="slidenum">
              <a:rPr lang="en-GB" smtClean="0"/>
              <a:t>1</a:t>
            </a:fld>
            <a:endParaRPr lang="en-GB" dirty="0"/>
          </a:p>
        </p:txBody>
      </p:sp>
    </p:spTree>
    <p:extLst>
      <p:ext uri="{BB962C8B-B14F-4D97-AF65-F5344CB8AC3E}">
        <p14:creationId xmlns:p14="http://schemas.microsoft.com/office/powerpoint/2010/main" val="3907596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10</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37624" y="395070"/>
            <a:ext cx="3995225" cy="5262979"/>
          </a:xfrm>
          <a:prstGeom prst="rect">
            <a:avLst/>
          </a:prstGeom>
          <a:noFill/>
        </p:spPr>
        <p:txBody>
          <a:bodyPr wrap="square" rtlCol="0" anchor="t">
            <a:spAutoFit/>
          </a:bodyPr>
          <a:lstStyle/>
          <a:p>
            <a:pPr algn="just"/>
            <a:r>
              <a:rPr lang="fr-FR" sz="2400" dirty="0"/>
              <a:t>Elle demande alors à Louis : </a:t>
            </a:r>
          </a:p>
          <a:p>
            <a:pPr algn="just"/>
            <a:r>
              <a:rPr lang="fr-FR" sz="2400" dirty="0"/>
              <a:t>“Louis toi, tu sais qui c’est, le chef ? </a:t>
            </a:r>
          </a:p>
          <a:p>
            <a:pPr algn="just"/>
            <a:r>
              <a:rPr lang="fr-FR" sz="2400" dirty="0"/>
              <a:t>_ Je ne sais pas, mais moi tous les jours je reçois des ordres alors ils doivent bien venir de quelque part.</a:t>
            </a:r>
          </a:p>
          <a:p>
            <a:pPr algn="just"/>
            <a:r>
              <a:rPr lang="fr-FR" sz="2400" dirty="0"/>
              <a:t>_ Tu les entends par où, tes ordres ? </a:t>
            </a:r>
          </a:p>
          <a:p>
            <a:pPr algn="just"/>
            <a:r>
              <a:rPr lang="fr-FR" sz="2400" dirty="0"/>
              <a:t>_ Ça arrive des neurones qui touchent mes cheveux. </a:t>
            </a:r>
          </a:p>
          <a:p>
            <a:pPr algn="just"/>
            <a:r>
              <a:rPr lang="fr-FR" sz="2400" dirty="0"/>
              <a:t>_ Mais il y a tant de bras de neurones qui touchent tes dendrites.”</a:t>
            </a:r>
          </a:p>
        </p:txBody>
      </p:sp>
      <p:pic>
        <p:nvPicPr>
          <p:cNvPr id="4" name="Picture 3">
            <a:extLst>
              <a:ext uri="{FF2B5EF4-FFF2-40B4-BE49-F238E27FC236}">
                <a16:creationId xmlns:a16="http://schemas.microsoft.com/office/drawing/2014/main" id="{16D93DB7-772C-4420-ADC6-52A72C9BBB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2677" y="395070"/>
            <a:ext cx="7297523" cy="5256258"/>
          </a:xfrm>
          <a:prstGeom prst="rect">
            <a:avLst/>
          </a:prstGeom>
        </p:spPr>
      </p:pic>
    </p:spTree>
    <p:extLst>
      <p:ext uri="{BB962C8B-B14F-4D97-AF65-F5344CB8AC3E}">
        <p14:creationId xmlns:p14="http://schemas.microsoft.com/office/powerpoint/2010/main" val="2994409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11</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37624" y="395070"/>
            <a:ext cx="3995225" cy="6001643"/>
          </a:xfrm>
          <a:prstGeom prst="rect">
            <a:avLst/>
          </a:prstGeom>
          <a:noFill/>
        </p:spPr>
        <p:txBody>
          <a:bodyPr wrap="square" rtlCol="0" anchor="t">
            <a:spAutoFit/>
          </a:bodyPr>
          <a:lstStyle/>
          <a:p>
            <a:pPr algn="just"/>
            <a:r>
              <a:rPr lang="fr-FR" sz="2400" dirty="0"/>
              <a:t>Mimi regarde tous les axones qui se tiennent aux cheveux de Louis. </a:t>
            </a:r>
          </a:p>
          <a:p>
            <a:pPr algn="just"/>
            <a:r>
              <a:rPr lang="fr-FR" sz="2400" dirty="0"/>
              <a:t>“Mais qui est celui qui te donne des ordres ?” </a:t>
            </a:r>
          </a:p>
          <a:p>
            <a:pPr algn="just"/>
            <a:r>
              <a:rPr lang="fr-FR" sz="2400" dirty="0"/>
              <a:t>Louis sursaute. </a:t>
            </a:r>
          </a:p>
          <a:p>
            <a:pPr algn="just"/>
            <a:r>
              <a:rPr lang="fr-FR" sz="2400" dirty="0"/>
              <a:t>“Ha je viens de recevoir un message, ça venait de cet axone. Vite suis le, tu vas peut-être arriver au chef.”</a:t>
            </a:r>
          </a:p>
          <a:p>
            <a:pPr algn="just"/>
            <a:r>
              <a:rPr lang="fr-FR" sz="2400" dirty="0"/>
              <a:t>Mimi regarde un instant Louis et Astride qui dort profondément. Elle répond :</a:t>
            </a:r>
          </a:p>
          <a:p>
            <a:pPr algn="just"/>
            <a:r>
              <a:rPr lang="fr-FR" sz="2400" dirty="0"/>
              <a:t>“D’accord je vais aller voir. </a:t>
            </a:r>
          </a:p>
          <a:p>
            <a:pPr algn="just"/>
            <a:r>
              <a:rPr lang="fr-FR" sz="2400" dirty="0"/>
              <a:t>_ Reviens vite, Mimi. Tu vas me manquer.”</a:t>
            </a:r>
          </a:p>
        </p:txBody>
      </p:sp>
      <p:pic>
        <p:nvPicPr>
          <p:cNvPr id="3" name="Picture 2">
            <a:extLst>
              <a:ext uri="{FF2B5EF4-FFF2-40B4-BE49-F238E27FC236}">
                <a16:creationId xmlns:a16="http://schemas.microsoft.com/office/drawing/2014/main" id="{AD724F98-57AA-4440-9D7C-D411C9A1D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2027" y="576775"/>
            <a:ext cx="7398564" cy="5275385"/>
          </a:xfrm>
          <a:prstGeom prst="rect">
            <a:avLst/>
          </a:prstGeom>
        </p:spPr>
      </p:pic>
    </p:spTree>
    <p:extLst>
      <p:ext uri="{BB962C8B-B14F-4D97-AF65-F5344CB8AC3E}">
        <p14:creationId xmlns:p14="http://schemas.microsoft.com/office/powerpoint/2010/main" val="2412922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12</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22626" y="3853421"/>
            <a:ext cx="6738425" cy="1938992"/>
          </a:xfrm>
          <a:prstGeom prst="rect">
            <a:avLst/>
          </a:prstGeom>
          <a:noFill/>
        </p:spPr>
        <p:txBody>
          <a:bodyPr wrap="square" rtlCol="0" anchor="t">
            <a:spAutoFit/>
          </a:bodyPr>
          <a:lstStyle/>
          <a:p>
            <a:pPr algn="just"/>
            <a:r>
              <a:rPr lang="fr-FR" sz="2400" dirty="0"/>
              <a:t>_ Le chef ? Euh, non ! Moi, je suis le frère de Louis, je viens de lui envoyer un ordre qu’on m’a transmis. Il venait de l’axone qui est au bout de cette dendrite. </a:t>
            </a:r>
          </a:p>
          <a:p>
            <a:pPr algn="just"/>
            <a:r>
              <a:rPr lang="fr-FR" sz="2400" dirty="0"/>
              <a:t>_ Peut-être qu’il y a le chef de l’autre côté ? </a:t>
            </a:r>
          </a:p>
          <a:p>
            <a:pPr algn="just"/>
            <a:r>
              <a:rPr lang="fr-FR" sz="2400" dirty="0"/>
              <a:t>_ Peut-être. Bon courage !</a:t>
            </a:r>
          </a:p>
        </p:txBody>
      </p:sp>
      <p:pic>
        <p:nvPicPr>
          <p:cNvPr id="4" name="Picture 3">
            <a:extLst>
              <a:ext uri="{FF2B5EF4-FFF2-40B4-BE49-F238E27FC236}">
                <a16:creationId xmlns:a16="http://schemas.microsoft.com/office/drawing/2014/main" id="{EEF5002D-27A0-4FFC-8D51-60C67D08CC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9652" y="3088772"/>
            <a:ext cx="4339722" cy="3103093"/>
          </a:xfrm>
          <a:prstGeom prst="rect">
            <a:avLst/>
          </a:prstGeom>
        </p:spPr>
      </p:pic>
      <p:pic>
        <p:nvPicPr>
          <p:cNvPr id="6" name="Picture 5">
            <a:extLst>
              <a:ext uri="{FF2B5EF4-FFF2-40B4-BE49-F238E27FC236}">
                <a16:creationId xmlns:a16="http://schemas.microsoft.com/office/drawing/2014/main" id="{4E872099-1A1D-420E-8CAF-C17BED8C69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624" y="395070"/>
            <a:ext cx="4339722" cy="3103093"/>
          </a:xfrm>
          <a:prstGeom prst="rect">
            <a:avLst/>
          </a:prstGeom>
        </p:spPr>
      </p:pic>
      <p:sp>
        <p:nvSpPr>
          <p:cNvPr id="10" name="TextBox 9">
            <a:extLst>
              <a:ext uri="{FF2B5EF4-FFF2-40B4-BE49-F238E27FC236}">
                <a16:creationId xmlns:a16="http://schemas.microsoft.com/office/drawing/2014/main" id="{EF408DCA-0F8D-4799-914D-E7AC0D5589E8}"/>
              </a:ext>
            </a:extLst>
          </p:cNvPr>
          <p:cNvSpPr txBox="1"/>
          <p:nvPr/>
        </p:nvSpPr>
        <p:spPr>
          <a:xfrm>
            <a:off x="5704288" y="395070"/>
            <a:ext cx="5873423" cy="1569660"/>
          </a:xfrm>
          <a:prstGeom prst="rect">
            <a:avLst/>
          </a:prstGeom>
          <a:noFill/>
        </p:spPr>
        <p:txBody>
          <a:bodyPr wrap="square" rtlCol="0" anchor="t">
            <a:spAutoFit/>
          </a:bodyPr>
          <a:lstStyle/>
          <a:p>
            <a:pPr algn="just"/>
            <a:r>
              <a:rPr lang="fr-FR" sz="2400" dirty="0"/>
              <a:t>Mimi suit l’axone que Louis lui a indiqué. Elle arrive à un autre neurone. </a:t>
            </a:r>
          </a:p>
          <a:p>
            <a:pPr algn="just"/>
            <a:r>
              <a:rPr lang="fr-FR" sz="2400" dirty="0"/>
              <a:t>“Bonjour ! Louis m’a dit que tu venais de lui donner un ordre. Est-ce que c’est toi le chef ? </a:t>
            </a:r>
          </a:p>
        </p:txBody>
      </p:sp>
    </p:spTree>
    <p:extLst>
      <p:ext uri="{BB962C8B-B14F-4D97-AF65-F5344CB8AC3E}">
        <p14:creationId xmlns:p14="http://schemas.microsoft.com/office/powerpoint/2010/main" val="2706792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13</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22626" y="3853421"/>
            <a:ext cx="6992574" cy="2308324"/>
          </a:xfrm>
          <a:prstGeom prst="rect">
            <a:avLst/>
          </a:prstGeom>
          <a:noFill/>
        </p:spPr>
        <p:txBody>
          <a:bodyPr wrap="square" rtlCol="0" anchor="t">
            <a:spAutoFit/>
          </a:bodyPr>
          <a:lstStyle/>
          <a:p>
            <a:pPr algn="just"/>
            <a:r>
              <a:rPr lang="fr-FR" sz="2400" dirty="0"/>
              <a:t>_ Je ne suis pas le chef, non ! J’envoie des ordres, qui sont transmis ensuite à mon cousin, puis à son frère Louis. Mais moi aussi je reçois des ordres ! De par-là !” </a:t>
            </a:r>
          </a:p>
          <a:p>
            <a:pPr algn="just"/>
            <a:r>
              <a:rPr lang="fr-FR" sz="2400" dirty="0"/>
              <a:t>Mimi arrive alors à un nouveau neurone, qui lui ne connaît même pas Louis et reçoit encore des ordres menant à un autre neurone.</a:t>
            </a:r>
          </a:p>
        </p:txBody>
      </p:sp>
      <p:sp>
        <p:nvSpPr>
          <p:cNvPr id="10" name="TextBox 9">
            <a:extLst>
              <a:ext uri="{FF2B5EF4-FFF2-40B4-BE49-F238E27FC236}">
                <a16:creationId xmlns:a16="http://schemas.microsoft.com/office/drawing/2014/main" id="{EF408DCA-0F8D-4799-914D-E7AC0D5589E8}"/>
              </a:ext>
            </a:extLst>
          </p:cNvPr>
          <p:cNvSpPr txBox="1"/>
          <p:nvPr/>
        </p:nvSpPr>
        <p:spPr>
          <a:xfrm>
            <a:off x="5704288" y="395070"/>
            <a:ext cx="5873423" cy="1200329"/>
          </a:xfrm>
          <a:prstGeom prst="rect">
            <a:avLst/>
          </a:prstGeom>
          <a:noFill/>
        </p:spPr>
        <p:txBody>
          <a:bodyPr wrap="square" rtlCol="0" anchor="t">
            <a:spAutoFit/>
          </a:bodyPr>
          <a:lstStyle/>
          <a:p>
            <a:pPr algn="just"/>
            <a:r>
              <a:rPr lang="fr-FR" sz="2400" dirty="0"/>
              <a:t>Mimi continue son chemin. Elle arrive à un autre neurone. </a:t>
            </a:r>
          </a:p>
          <a:p>
            <a:pPr algn="just"/>
            <a:r>
              <a:rPr lang="fr-FR" sz="2400" dirty="0"/>
              <a:t>“Bonjour ! Est-ce que c’est toi le chef ?</a:t>
            </a:r>
          </a:p>
        </p:txBody>
      </p:sp>
      <p:pic>
        <p:nvPicPr>
          <p:cNvPr id="3" name="Picture 2">
            <a:extLst>
              <a:ext uri="{FF2B5EF4-FFF2-40B4-BE49-F238E27FC236}">
                <a16:creationId xmlns:a16="http://schemas.microsoft.com/office/drawing/2014/main" id="{68ABFAB6-76F7-4F3F-8A09-297ACA4D09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39" y="395070"/>
            <a:ext cx="4262223" cy="3052828"/>
          </a:xfrm>
          <a:prstGeom prst="rect">
            <a:avLst/>
          </a:prstGeom>
        </p:spPr>
      </p:pic>
      <p:pic>
        <p:nvPicPr>
          <p:cNvPr id="7" name="Picture 6">
            <a:extLst>
              <a:ext uri="{FF2B5EF4-FFF2-40B4-BE49-F238E27FC236}">
                <a16:creationId xmlns:a16="http://schemas.microsoft.com/office/drawing/2014/main" id="{E61962B7-A61D-4C2A-A3A2-A762C81C2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8938" y="3206220"/>
            <a:ext cx="4262223" cy="3052828"/>
          </a:xfrm>
          <a:prstGeom prst="rect">
            <a:avLst/>
          </a:prstGeom>
        </p:spPr>
      </p:pic>
    </p:spTree>
    <p:extLst>
      <p:ext uri="{BB962C8B-B14F-4D97-AF65-F5344CB8AC3E}">
        <p14:creationId xmlns:p14="http://schemas.microsoft.com/office/powerpoint/2010/main" val="916840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14</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166469" y="424561"/>
            <a:ext cx="5376202" cy="5831740"/>
          </a:xfrm>
          <a:prstGeom prst="rect">
            <a:avLst/>
          </a:prstGeom>
          <a:noFill/>
        </p:spPr>
        <p:txBody>
          <a:bodyPr wrap="square" rtlCol="0" anchor="t">
            <a:spAutoFit/>
          </a:bodyPr>
          <a:lstStyle/>
          <a:p>
            <a:pPr algn="ctr"/>
            <a:r>
              <a:rPr lang="fr-FR" sz="2000" b="1" dirty="0"/>
              <a:t>Pour aller plus loin... </a:t>
            </a:r>
          </a:p>
          <a:p>
            <a:pPr algn="just"/>
            <a:endParaRPr lang="fr-FR" sz="2000" dirty="0"/>
          </a:p>
          <a:p>
            <a:pPr algn="just"/>
            <a:r>
              <a:rPr lang="fr-FR" sz="2000" dirty="0"/>
              <a:t>Dans l’histoire, on s’aperçoit que </a:t>
            </a:r>
            <a:r>
              <a:rPr lang="fr-FR" sz="2000" dirty="0" err="1"/>
              <a:t>Bouli</a:t>
            </a:r>
            <a:r>
              <a:rPr lang="fr-FR" sz="2000" dirty="0"/>
              <a:t> se balade et que Mimi part en voyage, alors que Louis le neurone et Astride l’astrocyte restent sur place. On se rend ainsi compte que les microglies sont des cellules mobiles, capables de se déplacer dans le cerveau. Ce n'est pas le cas des neurones qui sont tous accrochés entre eux, ni des astrocytes, elles aussi en réseau entre elles et avec les neurones. </a:t>
            </a:r>
          </a:p>
          <a:p>
            <a:pPr algn="just"/>
            <a:endParaRPr lang="fr-FR" sz="2000" dirty="0"/>
          </a:p>
          <a:p>
            <a:pPr algn="just"/>
            <a:r>
              <a:rPr lang="fr-FR" sz="2000" dirty="0"/>
              <a:t>Nous en apprenons également plus sur les neurones. Ils ont une forme très caractéristique. Ce que nous appelons « tête » est leur soma, sur </a:t>
            </a:r>
            <a:r>
              <a:rPr lang="fr-FR" sz="2000" dirty="0" err="1"/>
              <a:t>lequelle</a:t>
            </a:r>
            <a:r>
              <a:rPr lang="fr-FR" sz="2000" dirty="0"/>
              <a:t> se trouvent les dendrites (les « cheveux »). Du soma, part l'axone représenté comme un long « bras ».</a:t>
            </a:r>
          </a:p>
        </p:txBody>
      </p:sp>
      <p:sp>
        <p:nvSpPr>
          <p:cNvPr id="5" name="TextBox 4">
            <a:extLst>
              <a:ext uri="{FF2B5EF4-FFF2-40B4-BE49-F238E27FC236}">
                <a16:creationId xmlns:a16="http://schemas.microsoft.com/office/drawing/2014/main" id="{5FF1F6CC-BB2D-4639-8430-4F719CD9E52E}"/>
              </a:ext>
            </a:extLst>
          </p:cNvPr>
          <p:cNvSpPr txBox="1"/>
          <p:nvPr/>
        </p:nvSpPr>
        <p:spPr>
          <a:xfrm>
            <a:off x="5655213" y="3651425"/>
            <a:ext cx="6370320" cy="2554545"/>
          </a:xfrm>
          <a:prstGeom prst="rect">
            <a:avLst/>
          </a:prstGeom>
          <a:noFill/>
        </p:spPr>
        <p:txBody>
          <a:bodyPr wrap="square" rtlCol="0" anchor="t">
            <a:spAutoFit/>
          </a:bodyPr>
          <a:lstStyle/>
          <a:p>
            <a:pPr algn="just"/>
            <a:r>
              <a:rPr lang="fr-FR" sz="2000" dirty="0"/>
              <a:t>Quand Louis et les autres neurones disent qu'ils reçoivent « des ordres », ils parlent de l'information neurale qui passe de neurone en neurone. Il y a un sens à cette transmission : elle passe par les dendrites, puis le soma et repart par l'axone vers un autre neurone. Dans son voyage, Mimi se rend compte que l'information peut aller loin puisque chaque neurone la reprend à son tour et la relance : il n'y a pas d'atténuation du message avec la distance.</a:t>
            </a:r>
          </a:p>
        </p:txBody>
      </p:sp>
      <p:pic>
        <p:nvPicPr>
          <p:cNvPr id="4" name="Picture 3">
            <a:extLst>
              <a:ext uri="{FF2B5EF4-FFF2-40B4-BE49-F238E27FC236}">
                <a16:creationId xmlns:a16="http://schemas.microsoft.com/office/drawing/2014/main" id="{C75A4CFF-3C1F-4FBE-B362-398430B69E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147"/>
          <a:stretch/>
        </p:blipFill>
        <p:spPr>
          <a:xfrm>
            <a:off x="7160455" y="515960"/>
            <a:ext cx="3866070" cy="2000335"/>
          </a:xfrm>
          <a:prstGeom prst="rect">
            <a:avLst/>
          </a:prstGeom>
        </p:spPr>
      </p:pic>
      <p:cxnSp>
        <p:nvCxnSpPr>
          <p:cNvPr id="13" name="Straight Arrow Connector 12">
            <a:extLst>
              <a:ext uri="{FF2B5EF4-FFF2-40B4-BE49-F238E27FC236}">
                <a16:creationId xmlns:a16="http://schemas.microsoft.com/office/drawing/2014/main" id="{2A6552BE-CA99-4B8F-87AC-29ECAA0FC609}"/>
              </a:ext>
            </a:extLst>
          </p:cNvPr>
          <p:cNvCxnSpPr/>
          <p:nvPr/>
        </p:nvCxnSpPr>
        <p:spPr>
          <a:xfrm>
            <a:off x="7877908" y="966890"/>
            <a:ext cx="275492" cy="152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86ACC4D-5073-4C02-9FE6-E1F0F55409E3}"/>
              </a:ext>
            </a:extLst>
          </p:cNvPr>
          <p:cNvCxnSpPr/>
          <p:nvPr/>
        </p:nvCxnSpPr>
        <p:spPr>
          <a:xfrm flipH="1" flipV="1">
            <a:off x="9439422" y="2067604"/>
            <a:ext cx="365760" cy="189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5C5B38A-6ED6-4BCE-B819-F877ACA0B58B}"/>
              </a:ext>
            </a:extLst>
          </p:cNvPr>
          <p:cNvCxnSpPr>
            <a:cxnSpLocks/>
          </p:cNvCxnSpPr>
          <p:nvPr/>
        </p:nvCxnSpPr>
        <p:spPr>
          <a:xfrm flipH="1">
            <a:off x="8424304" y="1041294"/>
            <a:ext cx="457199" cy="566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29EC456-C0B2-445F-9B47-B45A1F17D7E6}"/>
              </a:ext>
            </a:extLst>
          </p:cNvPr>
          <p:cNvSpPr txBox="1"/>
          <p:nvPr/>
        </p:nvSpPr>
        <p:spPr>
          <a:xfrm>
            <a:off x="6991642" y="709702"/>
            <a:ext cx="1434905" cy="307777"/>
          </a:xfrm>
          <a:prstGeom prst="rect">
            <a:avLst/>
          </a:prstGeom>
          <a:noFill/>
        </p:spPr>
        <p:txBody>
          <a:bodyPr wrap="square" rtlCol="0">
            <a:spAutoFit/>
          </a:bodyPr>
          <a:lstStyle/>
          <a:p>
            <a:r>
              <a:rPr lang="en-GB" sz="1400" dirty="0"/>
              <a:t>dendrites</a:t>
            </a:r>
          </a:p>
        </p:txBody>
      </p:sp>
      <p:sp>
        <p:nvSpPr>
          <p:cNvPr id="21" name="TextBox 20">
            <a:extLst>
              <a:ext uri="{FF2B5EF4-FFF2-40B4-BE49-F238E27FC236}">
                <a16:creationId xmlns:a16="http://schemas.microsoft.com/office/drawing/2014/main" id="{B9BF6229-CFF8-4390-AD99-D68A9717BCC3}"/>
              </a:ext>
            </a:extLst>
          </p:cNvPr>
          <p:cNvSpPr txBox="1"/>
          <p:nvPr/>
        </p:nvSpPr>
        <p:spPr>
          <a:xfrm>
            <a:off x="9805182" y="2324136"/>
            <a:ext cx="1434905" cy="307777"/>
          </a:xfrm>
          <a:prstGeom prst="rect">
            <a:avLst/>
          </a:prstGeom>
          <a:noFill/>
        </p:spPr>
        <p:txBody>
          <a:bodyPr wrap="square" rtlCol="0">
            <a:spAutoFit/>
          </a:bodyPr>
          <a:lstStyle/>
          <a:p>
            <a:r>
              <a:rPr lang="en-GB" sz="1400" dirty="0" err="1"/>
              <a:t>axone</a:t>
            </a:r>
            <a:endParaRPr lang="en-GB" sz="1400" dirty="0"/>
          </a:p>
        </p:txBody>
      </p:sp>
      <p:sp>
        <p:nvSpPr>
          <p:cNvPr id="22" name="TextBox 21">
            <a:extLst>
              <a:ext uri="{FF2B5EF4-FFF2-40B4-BE49-F238E27FC236}">
                <a16:creationId xmlns:a16="http://schemas.microsoft.com/office/drawing/2014/main" id="{3F7FC091-0DC4-4C10-83C1-2B4FF1FAB658}"/>
              </a:ext>
            </a:extLst>
          </p:cNvPr>
          <p:cNvSpPr txBox="1"/>
          <p:nvPr/>
        </p:nvSpPr>
        <p:spPr>
          <a:xfrm>
            <a:off x="8825133" y="778585"/>
            <a:ext cx="1594338" cy="307777"/>
          </a:xfrm>
          <a:prstGeom prst="rect">
            <a:avLst/>
          </a:prstGeom>
          <a:noFill/>
        </p:spPr>
        <p:txBody>
          <a:bodyPr wrap="square" rtlCol="0">
            <a:spAutoFit/>
          </a:bodyPr>
          <a:lstStyle/>
          <a:p>
            <a:r>
              <a:rPr lang="en-GB" sz="1400" dirty="0"/>
              <a:t>soma</a:t>
            </a:r>
          </a:p>
        </p:txBody>
      </p:sp>
    </p:spTree>
    <p:extLst>
      <p:ext uri="{BB962C8B-B14F-4D97-AF65-F5344CB8AC3E}">
        <p14:creationId xmlns:p14="http://schemas.microsoft.com/office/powerpoint/2010/main" val="3012260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15</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322626" y="409138"/>
            <a:ext cx="5058495" cy="6001643"/>
          </a:xfrm>
          <a:prstGeom prst="rect">
            <a:avLst/>
          </a:prstGeom>
          <a:noFill/>
        </p:spPr>
        <p:txBody>
          <a:bodyPr wrap="square" rtlCol="0" anchor="t">
            <a:spAutoFit/>
          </a:bodyPr>
          <a:lstStyle/>
          <a:p>
            <a:pPr algn="just"/>
            <a:r>
              <a:rPr lang="fr-FR" sz="2400" dirty="0"/>
              <a:t>Mimi ne comprend pas comment elle va bien pouvoir trouver ce chef dont personne n’a entendu parler. En marchant, elle regarde autour d’elle. Soudain, elle voit quelque chose d’étrange : un neurone est en train de naître ! Mimi s’arrête pour regarder ce joli spectacle. </a:t>
            </a:r>
          </a:p>
          <a:p>
            <a:pPr algn="just"/>
            <a:endParaRPr lang="fr-FR" sz="2400" dirty="0"/>
          </a:p>
          <a:p>
            <a:pPr algn="just"/>
            <a:r>
              <a:rPr lang="fr-FR" sz="2400" dirty="0"/>
              <a:t>Mimi avait écouté Louis lui raconter sa naissance mais elle n’en avait jamais vue. Un astrocyte attrape délicatement le bébé neurone qui vient de naître et qui est un peu perdu, les yeux grands ouverts sur ce monde, le cerveau, qui est sa maison.</a:t>
            </a:r>
          </a:p>
        </p:txBody>
      </p:sp>
      <p:pic>
        <p:nvPicPr>
          <p:cNvPr id="4" name="Picture 3">
            <a:extLst>
              <a:ext uri="{FF2B5EF4-FFF2-40B4-BE49-F238E27FC236}">
                <a16:creationId xmlns:a16="http://schemas.microsoft.com/office/drawing/2014/main" id="{AB84B0FF-3B09-41EE-9703-CFDB9413E1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1122" y="409138"/>
            <a:ext cx="6488251" cy="5555564"/>
          </a:xfrm>
          <a:prstGeom prst="rect">
            <a:avLst/>
          </a:prstGeom>
        </p:spPr>
      </p:pic>
    </p:spTree>
    <p:extLst>
      <p:ext uri="{BB962C8B-B14F-4D97-AF65-F5344CB8AC3E}">
        <p14:creationId xmlns:p14="http://schemas.microsoft.com/office/powerpoint/2010/main" val="2753901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16</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125679" y="409138"/>
            <a:ext cx="3715973" cy="6001643"/>
          </a:xfrm>
          <a:prstGeom prst="rect">
            <a:avLst/>
          </a:prstGeom>
          <a:noFill/>
        </p:spPr>
        <p:txBody>
          <a:bodyPr wrap="square" rtlCol="0" anchor="t">
            <a:spAutoFit/>
          </a:bodyPr>
          <a:lstStyle/>
          <a:p>
            <a:pPr algn="just"/>
            <a:r>
              <a:rPr lang="fr-FR" sz="2400" dirty="0"/>
              <a:t>“Bonjour, dit l'astrocyte à Mimi, tu as l’air nouvelle dans le coin. Es-tu perdue ? </a:t>
            </a:r>
          </a:p>
          <a:p>
            <a:pPr algn="just"/>
            <a:r>
              <a:rPr lang="fr-FR" sz="2400" dirty="0"/>
              <a:t>_Un peu… </a:t>
            </a:r>
          </a:p>
          <a:p>
            <a:pPr algn="just"/>
            <a:r>
              <a:rPr lang="fr-FR" sz="2400" dirty="0"/>
              <a:t>_Eh bien, ici, tu es dans un des centres de naissance. Nous mettons les bébés neurones au monde et nous nous en occupons. As-tu déjà vu un neurone naître ? </a:t>
            </a:r>
          </a:p>
          <a:p>
            <a:pPr algn="just"/>
            <a:r>
              <a:rPr lang="fr-FR" sz="2400" dirty="0"/>
              <a:t>_Non, c’est la première fois. En fait, c’est même mon premier voyage.         </a:t>
            </a:r>
          </a:p>
          <a:p>
            <a:pPr algn="just"/>
            <a:r>
              <a:rPr lang="fr-FR" sz="2400" dirty="0"/>
              <a:t>_Oh et où vas-tu ? </a:t>
            </a:r>
          </a:p>
          <a:p>
            <a:pPr algn="just"/>
            <a:r>
              <a:rPr lang="fr-FR" sz="2400" dirty="0"/>
              <a:t>_Je cherche le chef. Mais toi, que fais-tu ?</a:t>
            </a:r>
          </a:p>
        </p:txBody>
      </p:sp>
      <p:sp>
        <p:nvSpPr>
          <p:cNvPr id="5" name="TextBox 4">
            <a:extLst>
              <a:ext uri="{FF2B5EF4-FFF2-40B4-BE49-F238E27FC236}">
                <a16:creationId xmlns:a16="http://schemas.microsoft.com/office/drawing/2014/main" id="{1F8B1F0C-F867-49C6-8B2F-A0428926152B}"/>
              </a:ext>
            </a:extLst>
          </p:cNvPr>
          <p:cNvSpPr txBox="1"/>
          <p:nvPr/>
        </p:nvSpPr>
        <p:spPr>
          <a:xfrm>
            <a:off x="3841653" y="379832"/>
            <a:ext cx="8092852" cy="1200329"/>
          </a:xfrm>
          <a:prstGeom prst="rect">
            <a:avLst/>
          </a:prstGeom>
          <a:noFill/>
        </p:spPr>
        <p:txBody>
          <a:bodyPr wrap="square" rtlCol="0" anchor="t">
            <a:spAutoFit/>
          </a:bodyPr>
          <a:lstStyle/>
          <a:p>
            <a:pPr algn="just"/>
            <a:r>
              <a:rPr lang="fr-FR" sz="2400" dirty="0"/>
              <a:t>_Je donne à manger au bébé neurone pour qu’il devienne fort et grand. </a:t>
            </a:r>
          </a:p>
          <a:p>
            <a:pPr algn="just"/>
            <a:r>
              <a:rPr lang="fr-FR" sz="2400" dirty="0"/>
              <a:t>_Est-ce qu’il va devenir gros ? Aussi gros que Louis ? </a:t>
            </a:r>
          </a:p>
        </p:txBody>
      </p:sp>
      <p:sp>
        <p:nvSpPr>
          <p:cNvPr id="6" name="TextBox 5">
            <a:extLst>
              <a:ext uri="{FF2B5EF4-FFF2-40B4-BE49-F238E27FC236}">
                <a16:creationId xmlns:a16="http://schemas.microsoft.com/office/drawing/2014/main" id="{A8650835-BDEB-410F-B184-337506EC65CA}"/>
              </a:ext>
            </a:extLst>
          </p:cNvPr>
          <p:cNvSpPr txBox="1"/>
          <p:nvPr/>
        </p:nvSpPr>
        <p:spPr>
          <a:xfrm>
            <a:off x="3841652" y="1562034"/>
            <a:ext cx="3715972" cy="4893647"/>
          </a:xfrm>
          <a:prstGeom prst="rect">
            <a:avLst/>
          </a:prstGeom>
          <a:noFill/>
        </p:spPr>
        <p:txBody>
          <a:bodyPr wrap="square" rtlCol="0" anchor="t">
            <a:spAutoFit/>
          </a:bodyPr>
          <a:lstStyle/>
          <a:p>
            <a:pPr algn="just"/>
            <a:r>
              <a:rPr lang="fr-FR" sz="2400" dirty="0"/>
              <a:t>_Je ne connais pas Louis. </a:t>
            </a:r>
          </a:p>
          <a:p>
            <a:pPr algn="just"/>
            <a:r>
              <a:rPr lang="fr-FR" sz="2400" dirty="0"/>
              <a:t>_C’est le neurone dont je m’occupe. </a:t>
            </a:r>
          </a:p>
          <a:p>
            <a:pPr algn="just"/>
            <a:r>
              <a:rPr lang="fr-FR" sz="2400" dirty="0"/>
              <a:t>_Alors il est adulte ? </a:t>
            </a:r>
          </a:p>
          <a:p>
            <a:pPr algn="just"/>
            <a:r>
              <a:rPr lang="fr-FR" sz="2400" dirty="0"/>
              <a:t>_Oui </a:t>
            </a:r>
          </a:p>
          <a:p>
            <a:pPr algn="just"/>
            <a:r>
              <a:rPr lang="fr-FR" sz="2400" dirty="0"/>
              <a:t>_Ce neurone est juste un bébé. Normalement les bébés partent chercher leur place dans le cerveau. Mais celui-ci va habiter ici.</a:t>
            </a:r>
          </a:p>
          <a:p>
            <a:pPr algn="just"/>
            <a:r>
              <a:rPr lang="fr-FR" sz="2400" dirty="0"/>
              <a:t>Pour le moment, il faut encore que je m’en occupe pour qu’il devienne grand.</a:t>
            </a:r>
          </a:p>
        </p:txBody>
      </p:sp>
      <p:pic>
        <p:nvPicPr>
          <p:cNvPr id="3" name="Picture 2">
            <a:extLst>
              <a:ext uri="{FF2B5EF4-FFF2-40B4-BE49-F238E27FC236}">
                <a16:creationId xmlns:a16="http://schemas.microsoft.com/office/drawing/2014/main" id="{443A7B45-52F0-45F3-AE5F-E788A99F68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7793" y="2335237"/>
            <a:ext cx="4216712" cy="3390314"/>
          </a:xfrm>
          <a:prstGeom prst="rect">
            <a:avLst/>
          </a:prstGeom>
        </p:spPr>
      </p:pic>
    </p:spTree>
    <p:extLst>
      <p:ext uri="{BB962C8B-B14F-4D97-AF65-F5344CB8AC3E}">
        <p14:creationId xmlns:p14="http://schemas.microsoft.com/office/powerpoint/2010/main" val="924899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17</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157850" y="428178"/>
            <a:ext cx="6266156" cy="5632311"/>
          </a:xfrm>
          <a:prstGeom prst="rect">
            <a:avLst/>
          </a:prstGeom>
          <a:noFill/>
        </p:spPr>
        <p:txBody>
          <a:bodyPr wrap="square" rtlCol="0" anchor="t">
            <a:spAutoFit/>
          </a:bodyPr>
          <a:lstStyle/>
          <a:p>
            <a:pPr algn="just"/>
            <a:r>
              <a:rPr lang="fr-FR" sz="2400" dirty="0"/>
              <a:t>_Il n'a pas uniquement besoin de nourriture. Regarde ! Les bras du bébé neurone se mettent à grandir et à s’attacher aux autres neurones. </a:t>
            </a:r>
          </a:p>
          <a:p>
            <a:pPr algn="just"/>
            <a:r>
              <a:rPr lang="fr-FR" sz="2400" dirty="0"/>
              <a:t>_ Il a besoin de toucher ses amis? </a:t>
            </a:r>
          </a:p>
          <a:p>
            <a:pPr algn="just"/>
            <a:r>
              <a:rPr lang="fr-FR" sz="2400" dirty="0"/>
              <a:t>_ Exactement, de faire partie du réseau. Un réseau, c’est tous les neurones qui se touchent. Moi je l’aide à faire le sien. </a:t>
            </a:r>
          </a:p>
          <a:p>
            <a:pPr algn="just"/>
            <a:r>
              <a:rPr lang="fr-FR" sz="2400" dirty="0"/>
              <a:t>_ Pourquoi a-t-il besoin de faire un réseau ? </a:t>
            </a:r>
          </a:p>
          <a:p>
            <a:pPr algn="just"/>
            <a:r>
              <a:rPr lang="fr-FR" sz="2400" dirty="0"/>
              <a:t>_ Pour discuter avec ses amis, envoyer des messages et en recevoir. </a:t>
            </a:r>
          </a:p>
          <a:p>
            <a:pPr algn="just"/>
            <a:r>
              <a:rPr lang="fr-FR" sz="2400" dirty="0"/>
              <a:t>_ Comme Louis ! s’exclame Mimi. Je l’ai vu en venant ici, quand j’ai suivi les axones des neurones pour trouver le chef. Au fait, saurais tu qui c'est ? </a:t>
            </a:r>
          </a:p>
          <a:p>
            <a:pPr algn="just"/>
            <a:r>
              <a:rPr lang="fr-FR" sz="2400" dirty="0"/>
              <a:t>_ Je ne peux t'être d'aucune aide : je ne sais pas !</a:t>
            </a:r>
          </a:p>
        </p:txBody>
      </p:sp>
      <p:sp>
        <p:nvSpPr>
          <p:cNvPr id="6" name="TextBox 5">
            <a:extLst>
              <a:ext uri="{FF2B5EF4-FFF2-40B4-BE49-F238E27FC236}">
                <a16:creationId xmlns:a16="http://schemas.microsoft.com/office/drawing/2014/main" id="{A8650835-BDEB-410F-B184-337506EC65CA}"/>
              </a:ext>
            </a:extLst>
          </p:cNvPr>
          <p:cNvSpPr txBox="1"/>
          <p:nvPr/>
        </p:nvSpPr>
        <p:spPr>
          <a:xfrm>
            <a:off x="6570955" y="3678694"/>
            <a:ext cx="5463195" cy="2677656"/>
          </a:xfrm>
          <a:prstGeom prst="rect">
            <a:avLst/>
          </a:prstGeom>
          <a:noFill/>
        </p:spPr>
        <p:txBody>
          <a:bodyPr wrap="square" rtlCol="0" anchor="t">
            <a:spAutoFit/>
          </a:bodyPr>
          <a:lstStyle/>
          <a:p>
            <a:pPr algn="just"/>
            <a:r>
              <a:rPr lang="fr-FR" sz="2400" dirty="0"/>
              <a:t>_ Alors je vais continuer à chercher. </a:t>
            </a:r>
          </a:p>
          <a:p>
            <a:pPr algn="just"/>
            <a:r>
              <a:rPr lang="fr-FR" sz="2400" dirty="0"/>
              <a:t>_Au revoir Mimi. Si tu trouves la réponse à ta question, reviens me voir pour me le dire. A bientôt petite microglie !</a:t>
            </a:r>
          </a:p>
          <a:p>
            <a:pPr algn="just"/>
            <a:r>
              <a:rPr lang="fr-FR" sz="2400" dirty="0"/>
              <a:t>_D’accord, à bientôt. Merci de m’avoir montré comment tu t’occupes d’un bébé neurone !”</a:t>
            </a:r>
          </a:p>
        </p:txBody>
      </p:sp>
      <p:pic>
        <p:nvPicPr>
          <p:cNvPr id="4" name="Picture 3">
            <a:extLst>
              <a:ext uri="{FF2B5EF4-FFF2-40B4-BE49-F238E27FC236}">
                <a16:creationId xmlns:a16="http://schemas.microsoft.com/office/drawing/2014/main" id="{2EA30C9F-C782-4570-934A-7E857348C5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0628" y="136525"/>
            <a:ext cx="4947696" cy="3553436"/>
          </a:xfrm>
          <a:prstGeom prst="rect">
            <a:avLst/>
          </a:prstGeom>
        </p:spPr>
      </p:pic>
    </p:spTree>
    <p:extLst>
      <p:ext uri="{BB962C8B-B14F-4D97-AF65-F5344CB8AC3E}">
        <p14:creationId xmlns:p14="http://schemas.microsoft.com/office/powerpoint/2010/main" val="3969079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0D1C5-2CB9-461E-9BCE-E67A32784A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49331" y="1580221"/>
            <a:ext cx="4114801" cy="1883136"/>
          </a:xfrm>
          <a:prstGeom prst="rect">
            <a:avLst/>
          </a:prstGeom>
        </p:spPr>
      </p:pic>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18</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166469" y="424561"/>
            <a:ext cx="5376202" cy="5324535"/>
          </a:xfrm>
          <a:prstGeom prst="rect">
            <a:avLst/>
          </a:prstGeom>
          <a:noFill/>
        </p:spPr>
        <p:txBody>
          <a:bodyPr wrap="square" rtlCol="0" anchor="t">
            <a:spAutoFit/>
          </a:bodyPr>
          <a:lstStyle/>
          <a:p>
            <a:pPr algn="ctr"/>
            <a:r>
              <a:rPr lang="fr-FR" sz="2000" b="1" dirty="0"/>
              <a:t>Pour aller plus loin... </a:t>
            </a:r>
          </a:p>
          <a:p>
            <a:pPr algn="just"/>
            <a:endParaRPr lang="fr-FR" sz="2000" dirty="0"/>
          </a:p>
          <a:p>
            <a:pPr algn="just"/>
            <a:r>
              <a:rPr lang="fr-FR" sz="2000" dirty="0"/>
              <a:t>Mimi est étonnée de découvrir qu'il existe des bébés neurones. En effet, la naissance de nouveaux neurones est très rare dans le cerveau. Pendant longtemps, les scientifiques pensaient qu'à partir de la naissance on avait un nombre limité de neurones, qui mourraient petit à petit au cours de la vie. Cependant, on s'est aperçu récemment que de nouveaux neurones sont créés dans 2 zones : le bulbe olfactif et l'hippocampe. Ce dernier produirait 700 neurones par jour. </a:t>
            </a:r>
          </a:p>
          <a:p>
            <a:pPr algn="just"/>
            <a:endParaRPr lang="fr-FR" sz="2000" dirty="0"/>
          </a:p>
          <a:p>
            <a:pPr algn="just"/>
            <a:r>
              <a:rPr lang="fr-FR" sz="2000" dirty="0"/>
              <a:t>Évidemment, tout cela intéresse beaucoup les scientifiques qui espèrent un jour reconstituer des zones lésées du cerveau grâce à ces neurones créés à l'âge adulte.</a:t>
            </a:r>
          </a:p>
        </p:txBody>
      </p:sp>
      <p:sp>
        <p:nvSpPr>
          <p:cNvPr id="5" name="TextBox 4">
            <a:extLst>
              <a:ext uri="{FF2B5EF4-FFF2-40B4-BE49-F238E27FC236}">
                <a16:creationId xmlns:a16="http://schemas.microsoft.com/office/drawing/2014/main" id="{5FF1F6CC-BB2D-4639-8430-4F719CD9E52E}"/>
              </a:ext>
            </a:extLst>
          </p:cNvPr>
          <p:cNvSpPr txBox="1"/>
          <p:nvPr/>
        </p:nvSpPr>
        <p:spPr>
          <a:xfrm>
            <a:off x="5655213" y="3651425"/>
            <a:ext cx="6370320" cy="1631216"/>
          </a:xfrm>
          <a:prstGeom prst="rect">
            <a:avLst/>
          </a:prstGeom>
          <a:noFill/>
        </p:spPr>
        <p:txBody>
          <a:bodyPr wrap="square" rtlCol="0" anchor="t">
            <a:spAutoFit/>
          </a:bodyPr>
          <a:lstStyle/>
          <a:p>
            <a:pPr algn="just"/>
            <a:r>
              <a:rPr lang="fr-FR" sz="2000" dirty="0"/>
              <a:t>Nous découvrons aussi un autre rôle des astrocytes : ils guident la migration des nouveaux neurones et les aident à faire leurs premières connexions avec les autres neurones. C'est très important car un neurone qui n'est pas connecté aux autres, qui ne fait pas partie du réseau, sera éliminé.</a:t>
            </a:r>
          </a:p>
        </p:txBody>
      </p:sp>
      <p:sp>
        <p:nvSpPr>
          <p:cNvPr id="19" name="TextBox 18">
            <a:extLst>
              <a:ext uri="{FF2B5EF4-FFF2-40B4-BE49-F238E27FC236}">
                <a16:creationId xmlns:a16="http://schemas.microsoft.com/office/drawing/2014/main" id="{A29EC456-C0B2-445F-9B47-B45A1F17D7E6}"/>
              </a:ext>
            </a:extLst>
          </p:cNvPr>
          <p:cNvSpPr txBox="1"/>
          <p:nvPr/>
        </p:nvSpPr>
        <p:spPr>
          <a:xfrm>
            <a:off x="6096000" y="748512"/>
            <a:ext cx="1608405" cy="523220"/>
          </a:xfrm>
          <a:prstGeom prst="rect">
            <a:avLst/>
          </a:prstGeom>
          <a:noFill/>
        </p:spPr>
        <p:txBody>
          <a:bodyPr wrap="square" rtlCol="0">
            <a:spAutoFit/>
          </a:bodyPr>
          <a:lstStyle/>
          <a:p>
            <a:r>
              <a:rPr lang="fr-FR" sz="1400" dirty="0"/>
              <a:t>Lieu de naissance </a:t>
            </a:r>
          </a:p>
          <a:p>
            <a:r>
              <a:rPr lang="fr-FR" sz="1400" dirty="0"/>
              <a:t>Ex : hippocampe</a:t>
            </a:r>
            <a:endParaRPr lang="en-GB" sz="1400" dirty="0"/>
          </a:p>
        </p:txBody>
      </p:sp>
      <p:sp>
        <p:nvSpPr>
          <p:cNvPr id="21" name="TextBox 20">
            <a:extLst>
              <a:ext uri="{FF2B5EF4-FFF2-40B4-BE49-F238E27FC236}">
                <a16:creationId xmlns:a16="http://schemas.microsoft.com/office/drawing/2014/main" id="{B9BF6229-CFF8-4390-AD99-D68A9717BCC3}"/>
              </a:ext>
            </a:extLst>
          </p:cNvPr>
          <p:cNvSpPr txBox="1"/>
          <p:nvPr/>
        </p:nvSpPr>
        <p:spPr>
          <a:xfrm>
            <a:off x="5809957" y="1575359"/>
            <a:ext cx="6215574" cy="307777"/>
          </a:xfrm>
          <a:prstGeom prst="rect">
            <a:avLst/>
          </a:prstGeom>
          <a:noFill/>
        </p:spPr>
        <p:txBody>
          <a:bodyPr wrap="square" rtlCol="0">
            <a:spAutoFit/>
          </a:bodyPr>
          <a:lstStyle/>
          <a:p>
            <a:r>
              <a:rPr lang="en-GB" sz="1400" dirty="0"/>
              <a:t>Cellules </a:t>
            </a:r>
            <a:r>
              <a:rPr lang="en-GB" sz="1400" dirty="0" err="1"/>
              <a:t>souches</a:t>
            </a:r>
            <a:r>
              <a:rPr lang="en-GB" sz="1400" dirty="0"/>
              <a:t> </a:t>
            </a:r>
            <a:r>
              <a:rPr lang="en-GB" sz="1400" dirty="0" err="1"/>
              <a:t>neurales</a:t>
            </a:r>
            <a:r>
              <a:rPr lang="en-GB" sz="1400" dirty="0"/>
              <a:t>                Neurone immature         Neurone  mature</a:t>
            </a:r>
          </a:p>
        </p:txBody>
      </p:sp>
      <p:sp>
        <p:nvSpPr>
          <p:cNvPr id="22" name="TextBox 21">
            <a:extLst>
              <a:ext uri="{FF2B5EF4-FFF2-40B4-BE49-F238E27FC236}">
                <a16:creationId xmlns:a16="http://schemas.microsoft.com/office/drawing/2014/main" id="{3F7FC091-0DC4-4C10-83C1-2B4FF1FAB658}"/>
              </a:ext>
            </a:extLst>
          </p:cNvPr>
          <p:cNvSpPr txBox="1"/>
          <p:nvPr/>
        </p:nvSpPr>
        <p:spPr>
          <a:xfrm>
            <a:off x="9702018" y="714564"/>
            <a:ext cx="1594338" cy="523220"/>
          </a:xfrm>
          <a:prstGeom prst="rect">
            <a:avLst/>
          </a:prstGeom>
          <a:noFill/>
        </p:spPr>
        <p:txBody>
          <a:bodyPr wrap="square" rtlCol="0">
            <a:spAutoFit/>
          </a:bodyPr>
          <a:lstStyle/>
          <a:p>
            <a:r>
              <a:rPr lang="en-GB" sz="1400" dirty="0"/>
              <a:t>Lieu de residence</a:t>
            </a:r>
          </a:p>
          <a:p>
            <a:r>
              <a:rPr lang="en-GB" sz="1400" dirty="0"/>
              <a:t>Ex : lobe frontal</a:t>
            </a:r>
          </a:p>
        </p:txBody>
      </p:sp>
      <p:sp>
        <p:nvSpPr>
          <p:cNvPr id="12" name="TextBox 11">
            <a:extLst>
              <a:ext uri="{FF2B5EF4-FFF2-40B4-BE49-F238E27FC236}">
                <a16:creationId xmlns:a16="http://schemas.microsoft.com/office/drawing/2014/main" id="{37BD308E-BF42-402B-A0F3-E6D4AC7FC063}"/>
              </a:ext>
            </a:extLst>
          </p:cNvPr>
          <p:cNvSpPr txBox="1"/>
          <p:nvPr/>
        </p:nvSpPr>
        <p:spPr>
          <a:xfrm>
            <a:off x="7909562" y="2649723"/>
            <a:ext cx="1594338" cy="307777"/>
          </a:xfrm>
          <a:prstGeom prst="rect">
            <a:avLst/>
          </a:prstGeom>
          <a:noFill/>
        </p:spPr>
        <p:txBody>
          <a:bodyPr wrap="square" rtlCol="0">
            <a:spAutoFit/>
          </a:bodyPr>
          <a:lstStyle/>
          <a:p>
            <a:r>
              <a:rPr lang="en-GB" sz="1400" dirty="0"/>
              <a:t>Migration</a:t>
            </a:r>
          </a:p>
        </p:txBody>
      </p:sp>
    </p:spTree>
    <p:extLst>
      <p:ext uri="{BB962C8B-B14F-4D97-AF65-F5344CB8AC3E}">
        <p14:creationId xmlns:p14="http://schemas.microsoft.com/office/powerpoint/2010/main" val="3240921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19</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322626" y="409138"/>
            <a:ext cx="11663048" cy="2677656"/>
          </a:xfrm>
          <a:prstGeom prst="rect">
            <a:avLst/>
          </a:prstGeom>
          <a:noFill/>
        </p:spPr>
        <p:txBody>
          <a:bodyPr wrap="square" rtlCol="0" anchor="t">
            <a:spAutoFit/>
          </a:bodyPr>
          <a:lstStyle/>
          <a:p>
            <a:pPr algn="just"/>
            <a:r>
              <a:rPr lang="fr-FR" sz="2400" dirty="0"/>
              <a:t>Mimi reprend son voyage quand elle entend : « Bonjour Mimi, mais que fais-tu par ici ? » Mimi reconnaît Bibli, un copain microglie qui venait de temps en temps travailler près de chez elle. </a:t>
            </a:r>
          </a:p>
          <a:p>
            <a:pPr algn="just"/>
            <a:r>
              <a:rPr lang="fr-FR" sz="2400" dirty="0"/>
              <a:t>« Oh bonjour Bibli ! Je suis contente de te voir. Figure-toi que je cherche le chef du cerveau. » Mimi sait que Bibli connaît beaucoup de choses. Peut-être peut-il l'aider : </a:t>
            </a:r>
          </a:p>
          <a:p>
            <a:pPr algn="just"/>
            <a:r>
              <a:rPr lang="fr-FR" sz="2400" dirty="0"/>
              <a:t>“Que se passe-t-il ? demande Mimi. Je lui répond rapidement : </a:t>
            </a:r>
          </a:p>
          <a:p>
            <a:pPr algn="just"/>
            <a:endParaRPr lang="fr-FR" sz="2400" dirty="0"/>
          </a:p>
        </p:txBody>
      </p:sp>
      <p:pic>
        <p:nvPicPr>
          <p:cNvPr id="3" name="Picture 2">
            <a:extLst>
              <a:ext uri="{FF2B5EF4-FFF2-40B4-BE49-F238E27FC236}">
                <a16:creationId xmlns:a16="http://schemas.microsoft.com/office/drawing/2014/main" id="{5789B60D-21C7-41EA-A80B-5C1CFF65D2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9836" y="2897945"/>
            <a:ext cx="5099538" cy="3340156"/>
          </a:xfrm>
          <a:prstGeom prst="rect">
            <a:avLst/>
          </a:prstGeom>
        </p:spPr>
      </p:pic>
      <p:sp>
        <p:nvSpPr>
          <p:cNvPr id="7" name="TextBox 6">
            <a:extLst>
              <a:ext uri="{FF2B5EF4-FFF2-40B4-BE49-F238E27FC236}">
                <a16:creationId xmlns:a16="http://schemas.microsoft.com/office/drawing/2014/main" id="{010463AF-9EFC-4D63-A335-EA74BFA39E87}"/>
              </a:ext>
            </a:extLst>
          </p:cNvPr>
          <p:cNvSpPr txBox="1"/>
          <p:nvPr/>
        </p:nvSpPr>
        <p:spPr>
          <a:xfrm>
            <a:off x="322626" y="2769157"/>
            <a:ext cx="6359528" cy="3416320"/>
          </a:xfrm>
          <a:prstGeom prst="rect">
            <a:avLst/>
          </a:prstGeom>
          <a:noFill/>
        </p:spPr>
        <p:txBody>
          <a:bodyPr wrap="square" rtlCol="0" anchor="t">
            <a:spAutoFit/>
          </a:bodyPr>
          <a:lstStyle/>
          <a:p>
            <a:pPr algn="just"/>
            <a:r>
              <a:rPr lang="fr-FR" sz="2400" dirty="0"/>
              <a:t>_ Tu ne vois donc pas ? J’ai été attaqué par des microbes ! Mes dendrites sont très abîmées. Il faut les réparer ! </a:t>
            </a:r>
          </a:p>
          <a:p>
            <a:pPr algn="just"/>
            <a:r>
              <a:rPr lang="fr-FR" sz="2400" dirty="0"/>
              <a:t>_ Oui, oui, bien sûr, dit Mimi qui commence à paniquer. Mais… mais… à nous deux, on ne peut pas tout faire ! On a besoin d’aide ! </a:t>
            </a:r>
          </a:p>
          <a:p>
            <a:pPr algn="just"/>
            <a:r>
              <a:rPr lang="fr-FR" sz="2400" dirty="0"/>
              <a:t>_ Il faut qu'on appelle du renfort ! s'exclame Bibli. </a:t>
            </a:r>
          </a:p>
          <a:p>
            <a:pPr algn="just"/>
            <a:r>
              <a:rPr lang="fr-FR" sz="2400" dirty="0"/>
              <a:t>_ Oui </a:t>
            </a:r>
            <a:r>
              <a:rPr lang="fr-FR" sz="2400" dirty="0" err="1"/>
              <a:t>oui</a:t>
            </a:r>
            <a:r>
              <a:rPr lang="fr-FR" sz="2400" dirty="0"/>
              <a:t>, bien sûr, répond Mimi. Microglies, Microglies, par ici ! </a:t>
            </a:r>
          </a:p>
        </p:txBody>
      </p:sp>
    </p:spTree>
    <p:extLst>
      <p:ext uri="{BB962C8B-B14F-4D97-AF65-F5344CB8AC3E}">
        <p14:creationId xmlns:p14="http://schemas.microsoft.com/office/powerpoint/2010/main" val="242681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B1AAF91-F15B-42BF-88B5-2FA4DE3DFC82}"/>
              </a:ext>
            </a:extLst>
          </p:cNvPr>
          <p:cNvSpPr txBox="1"/>
          <p:nvPr/>
        </p:nvSpPr>
        <p:spPr>
          <a:xfrm>
            <a:off x="337625" y="541106"/>
            <a:ext cx="5758375" cy="2308324"/>
          </a:xfrm>
          <a:prstGeom prst="rect">
            <a:avLst/>
          </a:prstGeom>
          <a:noFill/>
        </p:spPr>
        <p:txBody>
          <a:bodyPr wrap="square" rtlCol="0" anchor="ctr">
            <a:spAutoFit/>
          </a:bodyPr>
          <a:lstStyle/>
          <a:p>
            <a:pPr algn="just"/>
            <a:r>
              <a:rPr lang="fr-FR" sz="2400" dirty="0"/>
              <a:t>“Bonjour ! Moi, c’est Nino. Je vais te raconter une histoire. Mais d’abord, laisse-moi te présenter le monde dans lequel je vis. C’est un monde très </a:t>
            </a:r>
            <a:r>
              <a:rPr lang="fr-FR" sz="2400" dirty="0" err="1"/>
              <a:t>très</a:t>
            </a:r>
            <a:r>
              <a:rPr lang="fr-FR" sz="2400" dirty="0"/>
              <a:t> petit. J’habite dans ton corps. En fait, dans ton cerveau ! ”</a:t>
            </a:r>
          </a:p>
          <a:p>
            <a:pPr algn="just"/>
            <a:endParaRPr lang="en-GB" sz="2400" dirty="0"/>
          </a:p>
        </p:txBody>
      </p:sp>
      <p:pic>
        <p:nvPicPr>
          <p:cNvPr id="11" name="Picture 10">
            <a:extLst>
              <a:ext uri="{FF2B5EF4-FFF2-40B4-BE49-F238E27FC236}">
                <a16:creationId xmlns:a16="http://schemas.microsoft.com/office/drawing/2014/main" id="{C9276515-60D4-485C-A99E-74D7AE0FF2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3221" y="0"/>
            <a:ext cx="4651945" cy="6858000"/>
          </a:xfrm>
          <a:prstGeom prst="rect">
            <a:avLst/>
          </a:prstGeom>
        </p:spPr>
      </p:pic>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a:t>
            </a:fld>
            <a:endParaRPr lang="en-GB" dirty="0"/>
          </a:p>
        </p:txBody>
      </p:sp>
    </p:spTree>
    <p:extLst>
      <p:ext uri="{BB962C8B-B14F-4D97-AF65-F5344CB8AC3E}">
        <p14:creationId xmlns:p14="http://schemas.microsoft.com/office/powerpoint/2010/main" val="29287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20</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322626" y="409138"/>
            <a:ext cx="11663048" cy="1569660"/>
          </a:xfrm>
          <a:prstGeom prst="rect">
            <a:avLst/>
          </a:prstGeom>
          <a:noFill/>
        </p:spPr>
        <p:txBody>
          <a:bodyPr wrap="square" rtlCol="0" anchor="t">
            <a:spAutoFit/>
          </a:bodyPr>
          <a:lstStyle/>
          <a:p>
            <a:pPr algn="just"/>
            <a:r>
              <a:rPr lang="fr-FR" sz="2400" dirty="0"/>
              <a:t>Mimi commence à raconter son voyage, quand soudain, ils entendent crier : </a:t>
            </a:r>
          </a:p>
          <a:p>
            <a:pPr algn="just"/>
            <a:r>
              <a:rPr lang="fr-FR" sz="2400" dirty="0"/>
              <a:t>“A l’aide ! A l’aide !” </a:t>
            </a:r>
          </a:p>
          <a:p>
            <a:pPr algn="just"/>
            <a:r>
              <a:rPr lang="fr-FR" sz="2400" dirty="0"/>
              <a:t>Les deux microglies courent à l’endroit d’où vient le son. Un grand neurone tremble de toutes ses dendrites… C'est moi, Nino ! Votre narrateur !</a:t>
            </a:r>
          </a:p>
        </p:txBody>
      </p:sp>
      <p:sp>
        <p:nvSpPr>
          <p:cNvPr id="7" name="TextBox 6">
            <a:extLst>
              <a:ext uri="{FF2B5EF4-FFF2-40B4-BE49-F238E27FC236}">
                <a16:creationId xmlns:a16="http://schemas.microsoft.com/office/drawing/2014/main" id="{010463AF-9EFC-4D63-A335-EA74BFA39E87}"/>
              </a:ext>
            </a:extLst>
          </p:cNvPr>
          <p:cNvSpPr txBox="1"/>
          <p:nvPr/>
        </p:nvSpPr>
        <p:spPr>
          <a:xfrm>
            <a:off x="322626" y="2248654"/>
            <a:ext cx="5318519" cy="3416320"/>
          </a:xfrm>
          <a:prstGeom prst="rect">
            <a:avLst/>
          </a:prstGeom>
          <a:noFill/>
        </p:spPr>
        <p:txBody>
          <a:bodyPr wrap="square" rtlCol="0" anchor="t">
            <a:spAutoFit/>
          </a:bodyPr>
          <a:lstStyle/>
          <a:p>
            <a:pPr algn="just"/>
            <a:r>
              <a:rPr lang="fr-FR" sz="2400" dirty="0"/>
              <a:t>«  Est-ce que tu sais où il se trouve ? Je veux prendre des vacances mais je ne sais pas si j'ai le droit. » </a:t>
            </a:r>
          </a:p>
          <a:p>
            <a:pPr algn="just"/>
            <a:r>
              <a:rPr lang="fr-FR" sz="2400" dirty="0"/>
              <a:t>_ En voilà une bonne question ! Je ne sais pas. Mais attends, ça m'intéresse. Est-ce que je peux t'accompagner ? </a:t>
            </a:r>
          </a:p>
          <a:p>
            <a:pPr algn="just"/>
            <a:r>
              <a:rPr lang="fr-FR" sz="2400" dirty="0"/>
              <a:t>_ Bien sûr » dit Mimi très fière de pouvoir faire découvrir quelque chose à Bibli qui sait déjà tant de choses. </a:t>
            </a:r>
          </a:p>
        </p:txBody>
      </p:sp>
      <p:pic>
        <p:nvPicPr>
          <p:cNvPr id="6" name="Picture 5">
            <a:extLst>
              <a:ext uri="{FF2B5EF4-FFF2-40B4-BE49-F238E27FC236}">
                <a16:creationId xmlns:a16="http://schemas.microsoft.com/office/drawing/2014/main" id="{269CB63F-CC63-4778-908F-C6AC55119C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7265" y="2062399"/>
            <a:ext cx="5927134" cy="3803829"/>
          </a:xfrm>
          <a:prstGeom prst="rect">
            <a:avLst/>
          </a:prstGeom>
        </p:spPr>
      </p:pic>
    </p:spTree>
    <p:extLst>
      <p:ext uri="{BB962C8B-B14F-4D97-AF65-F5344CB8AC3E}">
        <p14:creationId xmlns:p14="http://schemas.microsoft.com/office/powerpoint/2010/main" val="3584369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21</a:t>
            </a:fld>
            <a:endParaRPr lang="en-GB" dirty="0"/>
          </a:p>
        </p:txBody>
      </p:sp>
      <p:sp>
        <p:nvSpPr>
          <p:cNvPr id="7" name="TextBox 6">
            <a:extLst>
              <a:ext uri="{FF2B5EF4-FFF2-40B4-BE49-F238E27FC236}">
                <a16:creationId xmlns:a16="http://schemas.microsoft.com/office/drawing/2014/main" id="{010463AF-9EFC-4D63-A335-EA74BFA39E87}"/>
              </a:ext>
            </a:extLst>
          </p:cNvPr>
          <p:cNvSpPr txBox="1"/>
          <p:nvPr/>
        </p:nvSpPr>
        <p:spPr>
          <a:xfrm>
            <a:off x="307602" y="354707"/>
            <a:ext cx="3842367" cy="4524315"/>
          </a:xfrm>
          <a:prstGeom prst="rect">
            <a:avLst/>
          </a:prstGeom>
          <a:noFill/>
        </p:spPr>
        <p:txBody>
          <a:bodyPr wrap="square" rtlCol="0" anchor="t">
            <a:spAutoFit/>
          </a:bodyPr>
          <a:lstStyle/>
          <a:p>
            <a:pPr algn="just"/>
            <a:r>
              <a:rPr lang="fr-FR" sz="2400" dirty="0"/>
              <a:t>Toutes les microglies des alentours arrivent. </a:t>
            </a:r>
          </a:p>
          <a:p>
            <a:pPr algn="just"/>
            <a:r>
              <a:rPr lang="fr-FR" sz="2400" dirty="0"/>
              <a:t>_ Allez les microglies, dit Mimi d’un ton déterminé, il faut tout réparer, le plus vite possible ! Vite, vite, vite ! Les microglies commencent toutes à me nettoyer de partout. Au bout de quelques minutes, j'arrête de trembler. </a:t>
            </a:r>
          </a:p>
          <a:p>
            <a:pPr algn="just"/>
            <a:r>
              <a:rPr lang="fr-FR" sz="2400" dirty="0"/>
              <a:t>_Je me sens mieux maintenant ! leur dis-je. </a:t>
            </a:r>
          </a:p>
        </p:txBody>
      </p:sp>
      <p:pic>
        <p:nvPicPr>
          <p:cNvPr id="3" name="Picture 2">
            <a:extLst>
              <a:ext uri="{FF2B5EF4-FFF2-40B4-BE49-F238E27FC236}">
                <a16:creationId xmlns:a16="http://schemas.microsoft.com/office/drawing/2014/main" id="{1017A3A7-46B9-4011-95B2-C8CC15B592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1323" y="354707"/>
            <a:ext cx="7453076" cy="4778673"/>
          </a:xfrm>
          <a:prstGeom prst="rect">
            <a:avLst/>
          </a:prstGeom>
        </p:spPr>
      </p:pic>
      <p:sp>
        <p:nvSpPr>
          <p:cNvPr id="9" name="TextBox 8">
            <a:extLst>
              <a:ext uri="{FF2B5EF4-FFF2-40B4-BE49-F238E27FC236}">
                <a16:creationId xmlns:a16="http://schemas.microsoft.com/office/drawing/2014/main" id="{57C74BC1-667B-4A6E-A89F-87092DF0B374}"/>
              </a:ext>
            </a:extLst>
          </p:cNvPr>
          <p:cNvSpPr txBox="1"/>
          <p:nvPr/>
        </p:nvSpPr>
        <p:spPr>
          <a:xfrm>
            <a:off x="307600" y="5133380"/>
            <a:ext cx="11576798" cy="1200329"/>
          </a:xfrm>
          <a:prstGeom prst="rect">
            <a:avLst/>
          </a:prstGeom>
          <a:noFill/>
        </p:spPr>
        <p:txBody>
          <a:bodyPr wrap="square" rtlCol="0" anchor="t">
            <a:spAutoFit/>
          </a:bodyPr>
          <a:lstStyle/>
          <a:p>
            <a:pPr algn="just"/>
            <a:r>
              <a:rPr lang="fr-FR" sz="2400" dirty="0" err="1"/>
              <a:t>Boulie</a:t>
            </a:r>
            <a:r>
              <a:rPr lang="fr-FR" sz="2400" dirty="0"/>
              <a:t> continue pourtant à me nettoyer sans raison. Tout le monde voit bien qu'il n'y a plus de microbes et </a:t>
            </a:r>
            <a:r>
              <a:rPr lang="fr-FR" sz="2400" dirty="0" err="1"/>
              <a:t>Boulie</a:t>
            </a:r>
            <a:r>
              <a:rPr lang="fr-FR" sz="2400" dirty="0"/>
              <a:t> commence à me faire mal. </a:t>
            </a:r>
            <a:r>
              <a:rPr lang="fr-FR" sz="2400" dirty="0" err="1"/>
              <a:t>Boulie</a:t>
            </a:r>
            <a:r>
              <a:rPr lang="fr-FR" sz="2400" dirty="0"/>
              <a:t> est mignonne, </a:t>
            </a:r>
            <a:r>
              <a:rPr lang="fr-FR" sz="2400" dirty="0" err="1"/>
              <a:t>Boulie</a:t>
            </a:r>
            <a:r>
              <a:rPr lang="fr-FR" sz="2400" dirty="0"/>
              <a:t> est gentille, mais </a:t>
            </a:r>
            <a:r>
              <a:rPr lang="fr-FR" sz="2400" dirty="0" err="1"/>
              <a:t>Boulie</a:t>
            </a:r>
            <a:r>
              <a:rPr lang="fr-FR" sz="2400" dirty="0"/>
              <a:t> fait souvent des bêtises !</a:t>
            </a:r>
          </a:p>
        </p:txBody>
      </p:sp>
    </p:spTree>
    <p:extLst>
      <p:ext uri="{BB962C8B-B14F-4D97-AF65-F5344CB8AC3E}">
        <p14:creationId xmlns:p14="http://schemas.microsoft.com/office/powerpoint/2010/main" val="4225918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22</a:t>
            </a:fld>
            <a:endParaRPr lang="en-GB" dirty="0"/>
          </a:p>
        </p:txBody>
      </p:sp>
      <p:sp>
        <p:nvSpPr>
          <p:cNvPr id="7" name="TextBox 6">
            <a:extLst>
              <a:ext uri="{FF2B5EF4-FFF2-40B4-BE49-F238E27FC236}">
                <a16:creationId xmlns:a16="http://schemas.microsoft.com/office/drawing/2014/main" id="{010463AF-9EFC-4D63-A335-EA74BFA39E87}"/>
              </a:ext>
            </a:extLst>
          </p:cNvPr>
          <p:cNvSpPr txBox="1"/>
          <p:nvPr/>
        </p:nvSpPr>
        <p:spPr>
          <a:xfrm>
            <a:off x="307601" y="1293732"/>
            <a:ext cx="4940028" cy="5324535"/>
          </a:xfrm>
          <a:prstGeom prst="rect">
            <a:avLst/>
          </a:prstGeom>
          <a:noFill/>
        </p:spPr>
        <p:txBody>
          <a:bodyPr wrap="square" rtlCol="0" anchor="t">
            <a:spAutoFit/>
          </a:bodyPr>
          <a:lstStyle/>
          <a:p>
            <a:pPr algn="just"/>
            <a:r>
              <a:rPr lang="fr-FR" sz="2000" dirty="0"/>
              <a:t>_ On m’a dit de nettoyer, alors moi, je nettoie, dit </a:t>
            </a:r>
            <a:r>
              <a:rPr lang="fr-FR" sz="2000" dirty="0" err="1"/>
              <a:t>Boulie</a:t>
            </a:r>
            <a:r>
              <a:rPr lang="fr-FR" sz="2000" dirty="0"/>
              <a:t>, un peu vexée par la remarque de Mimi. </a:t>
            </a:r>
          </a:p>
          <a:p>
            <a:pPr algn="just"/>
            <a:r>
              <a:rPr lang="fr-FR" sz="2000" dirty="0"/>
              <a:t>_ Oui, mais maintenant, tu es en train de faire mal à Nino plutôt que de le débarrasser des microbes ! </a:t>
            </a:r>
          </a:p>
          <a:p>
            <a:pPr algn="just"/>
            <a:r>
              <a:rPr lang="fr-FR" sz="2000" dirty="0"/>
              <a:t>Des microglies s’approchent de </a:t>
            </a:r>
            <a:r>
              <a:rPr lang="fr-FR" sz="2000" dirty="0" err="1"/>
              <a:t>Boulie</a:t>
            </a:r>
            <a:r>
              <a:rPr lang="fr-FR" sz="2000" dirty="0"/>
              <a:t> pour la faire arrêter mais elle les repousse méchamment : </a:t>
            </a:r>
          </a:p>
          <a:p>
            <a:pPr algn="just"/>
            <a:r>
              <a:rPr lang="fr-FR" sz="2000" dirty="0"/>
              <a:t>_Laissez-moi, vous ne savez pas faire. Mimi se rapproche elle aussi, mais </a:t>
            </a:r>
            <a:r>
              <a:rPr lang="fr-FR" sz="2000" dirty="0" err="1"/>
              <a:t>Boulie</a:t>
            </a:r>
            <a:r>
              <a:rPr lang="fr-FR" sz="2000" dirty="0"/>
              <a:t> la repousse. </a:t>
            </a:r>
          </a:p>
          <a:p>
            <a:pPr algn="just"/>
            <a:r>
              <a:rPr lang="fr-FR" sz="2000" dirty="0"/>
              <a:t>Alors, Bibli devient tout rouge, très énervé par le comportement de </a:t>
            </a:r>
            <a:r>
              <a:rPr lang="fr-FR" sz="2000" dirty="0" err="1"/>
              <a:t>Boulie</a:t>
            </a:r>
            <a:r>
              <a:rPr lang="fr-FR" sz="2000" dirty="0"/>
              <a:t> et dit : </a:t>
            </a:r>
          </a:p>
          <a:p>
            <a:pPr algn="just"/>
            <a:r>
              <a:rPr lang="fr-FR" sz="2000" dirty="0"/>
              <a:t>_ Arrête maintenant </a:t>
            </a:r>
            <a:r>
              <a:rPr lang="fr-FR" sz="2000" dirty="0" err="1"/>
              <a:t>Boulie</a:t>
            </a:r>
            <a:r>
              <a:rPr lang="fr-FR" sz="2000" dirty="0"/>
              <a:t>, tu dois nous écouter. On te dit tous d’arrêter, tu fais mal au neurone. Alors </a:t>
            </a:r>
            <a:r>
              <a:rPr lang="fr-FR" sz="2000" dirty="0" err="1"/>
              <a:t>Boulie</a:t>
            </a:r>
            <a:r>
              <a:rPr lang="fr-FR" sz="2000" dirty="0"/>
              <a:t> se calme enfin.</a:t>
            </a:r>
          </a:p>
          <a:p>
            <a:pPr algn="just"/>
            <a:endParaRPr lang="fr-FR" sz="2000" dirty="0"/>
          </a:p>
        </p:txBody>
      </p:sp>
      <p:sp>
        <p:nvSpPr>
          <p:cNvPr id="9" name="TextBox 8">
            <a:extLst>
              <a:ext uri="{FF2B5EF4-FFF2-40B4-BE49-F238E27FC236}">
                <a16:creationId xmlns:a16="http://schemas.microsoft.com/office/drawing/2014/main" id="{57C74BC1-667B-4A6E-A89F-87092DF0B374}"/>
              </a:ext>
            </a:extLst>
          </p:cNvPr>
          <p:cNvSpPr txBox="1"/>
          <p:nvPr/>
        </p:nvSpPr>
        <p:spPr>
          <a:xfrm>
            <a:off x="307601" y="239733"/>
            <a:ext cx="11576798" cy="1015663"/>
          </a:xfrm>
          <a:prstGeom prst="rect">
            <a:avLst/>
          </a:prstGeom>
          <a:noFill/>
        </p:spPr>
        <p:txBody>
          <a:bodyPr wrap="square" rtlCol="0" anchor="t">
            <a:spAutoFit/>
          </a:bodyPr>
          <a:lstStyle/>
          <a:p>
            <a:pPr algn="just"/>
            <a:r>
              <a:rPr lang="fr-FR" sz="2000" dirty="0"/>
              <a:t>_Il faut nettoyer… il faut nettoyer… il faut nettoyer… dit </a:t>
            </a:r>
            <a:r>
              <a:rPr lang="fr-FR" sz="2000" dirty="0" err="1"/>
              <a:t>Boulie</a:t>
            </a:r>
            <a:r>
              <a:rPr lang="fr-FR" sz="2000" dirty="0"/>
              <a:t>, sans s’arrêter. Ce n’est pas propre, ce n’est pas propre, ce n’est pas propre… Il faut encore nettoyer... il faut encore nettoyer… il faut encore nettoyer… </a:t>
            </a:r>
          </a:p>
          <a:p>
            <a:pPr algn="just"/>
            <a:r>
              <a:rPr lang="fr-FR" sz="2000" dirty="0"/>
              <a:t>_ Attention </a:t>
            </a:r>
            <a:r>
              <a:rPr lang="fr-FR" sz="2000" dirty="0" err="1"/>
              <a:t>Boulie</a:t>
            </a:r>
            <a:r>
              <a:rPr lang="fr-FR" sz="2000" dirty="0"/>
              <a:t> ! lui dit Mimi, si tu nettoies trop, tu vas faire mal à Nino ! </a:t>
            </a:r>
          </a:p>
        </p:txBody>
      </p:sp>
      <p:pic>
        <p:nvPicPr>
          <p:cNvPr id="4" name="Picture 3">
            <a:extLst>
              <a:ext uri="{FF2B5EF4-FFF2-40B4-BE49-F238E27FC236}">
                <a16:creationId xmlns:a16="http://schemas.microsoft.com/office/drawing/2014/main" id="{A17A6F6D-297B-434D-88C8-4E3A5B2C69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7629" y="1444084"/>
            <a:ext cx="6944371" cy="4761914"/>
          </a:xfrm>
          <a:prstGeom prst="rect">
            <a:avLst/>
          </a:prstGeom>
        </p:spPr>
      </p:pic>
    </p:spTree>
    <p:extLst>
      <p:ext uri="{BB962C8B-B14F-4D97-AF65-F5344CB8AC3E}">
        <p14:creationId xmlns:p14="http://schemas.microsoft.com/office/powerpoint/2010/main" val="3260307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0D1C5-2CB9-461E-9BCE-E67A32784A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358" y="4697834"/>
            <a:ext cx="4773635" cy="1339932"/>
          </a:xfrm>
          <a:prstGeom prst="rect">
            <a:avLst/>
          </a:prstGeom>
        </p:spPr>
      </p:pic>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23</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166469" y="424561"/>
            <a:ext cx="5376202" cy="2862322"/>
          </a:xfrm>
          <a:prstGeom prst="rect">
            <a:avLst/>
          </a:prstGeom>
          <a:noFill/>
        </p:spPr>
        <p:txBody>
          <a:bodyPr wrap="square" rtlCol="0" anchor="t">
            <a:spAutoFit/>
          </a:bodyPr>
          <a:lstStyle/>
          <a:p>
            <a:pPr algn="ctr"/>
            <a:r>
              <a:rPr lang="fr-FR" sz="2000" b="1" dirty="0"/>
              <a:t>Pour aller plus loin... </a:t>
            </a:r>
          </a:p>
          <a:p>
            <a:pPr algn="just"/>
            <a:endParaRPr lang="fr-FR" sz="2000" dirty="0"/>
          </a:p>
          <a:p>
            <a:pPr algn="just"/>
            <a:r>
              <a:rPr lang="fr-FR" sz="2000" dirty="0"/>
              <a:t>Le cerveau comme tous les organes du corps peut être envahi par des virus ou des bactéries. Avec la maladie de Nino, nous découvrons les microglies en pleine action de nettoyage. En réalité, elles vont attraper les microbes responsables des infections, les avaler et les digérer. On appelle ce processus la phagocytose.</a:t>
            </a:r>
          </a:p>
        </p:txBody>
      </p:sp>
      <p:sp>
        <p:nvSpPr>
          <p:cNvPr id="5" name="TextBox 4">
            <a:extLst>
              <a:ext uri="{FF2B5EF4-FFF2-40B4-BE49-F238E27FC236}">
                <a16:creationId xmlns:a16="http://schemas.microsoft.com/office/drawing/2014/main" id="{5FF1F6CC-BB2D-4639-8430-4F719CD9E52E}"/>
              </a:ext>
            </a:extLst>
          </p:cNvPr>
          <p:cNvSpPr txBox="1"/>
          <p:nvPr/>
        </p:nvSpPr>
        <p:spPr>
          <a:xfrm>
            <a:off x="5627077" y="559342"/>
            <a:ext cx="6370320" cy="5324535"/>
          </a:xfrm>
          <a:prstGeom prst="rect">
            <a:avLst/>
          </a:prstGeom>
          <a:noFill/>
        </p:spPr>
        <p:txBody>
          <a:bodyPr wrap="square" rtlCol="0" anchor="t">
            <a:spAutoFit/>
          </a:bodyPr>
          <a:lstStyle/>
          <a:p>
            <a:pPr algn="just"/>
            <a:r>
              <a:rPr lang="fr-FR" sz="2000" dirty="0"/>
              <a:t>On découvre également comment les microglies s'organisent pour combattre les grosses infections : une microglie qui découvre un problème va relâcher des signaux dans le cerveau (les cytokines), et ces signaux vont attirer les autres microglies sur le lieu infecté. On retrouve d'ailleurs un nombre anormalement élevé de microglies dans la plupart des dysfonctionnements du cerveau (Alzheimer, Parkinson, encéphalites auto-immunes...). Enfin, </a:t>
            </a:r>
            <a:r>
              <a:rPr lang="fr-FR" sz="2000" dirty="0" err="1"/>
              <a:t>Boulie</a:t>
            </a:r>
            <a:r>
              <a:rPr lang="fr-FR" sz="2000" dirty="0"/>
              <a:t> illustre un comportement assez étrange des microglies. Bien qu'elles soient chargées de défendre les neurones, il arrive qu'elles libèrent des substances toxiques qui visent à tuer les neurones. Dans le cas des douleurs neuropathiques, on pense que les microglies relâchent des toxines qui rendent les neurones hypersensibles, provoquant des douleurs chroniques intenses. Pour l'instant, on ne connaît pas la cause de ce changement anormal du comportement des microglies.</a:t>
            </a:r>
          </a:p>
        </p:txBody>
      </p:sp>
      <p:sp>
        <p:nvSpPr>
          <p:cNvPr id="19" name="TextBox 18">
            <a:extLst>
              <a:ext uri="{FF2B5EF4-FFF2-40B4-BE49-F238E27FC236}">
                <a16:creationId xmlns:a16="http://schemas.microsoft.com/office/drawing/2014/main" id="{A29EC456-C0B2-445F-9B47-B45A1F17D7E6}"/>
              </a:ext>
            </a:extLst>
          </p:cNvPr>
          <p:cNvSpPr txBox="1"/>
          <p:nvPr/>
        </p:nvSpPr>
        <p:spPr>
          <a:xfrm>
            <a:off x="628358" y="4359951"/>
            <a:ext cx="1608405" cy="307777"/>
          </a:xfrm>
          <a:prstGeom prst="rect">
            <a:avLst/>
          </a:prstGeom>
          <a:noFill/>
        </p:spPr>
        <p:txBody>
          <a:bodyPr wrap="square" rtlCol="0">
            <a:spAutoFit/>
          </a:bodyPr>
          <a:lstStyle/>
          <a:p>
            <a:r>
              <a:rPr lang="fr-FR" sz="1400" dirty="0"/>
              <a:t>Microglie</a:t>
            </a:r>
            <a:endParaRPr lang="en-GB" sz="1400" dirty="0"/>
          </a:p>
        </p:txBody>
      </p:sp>
      <p:sp>
        <p:nvSpPr>
          <p:cNvPr id="21" name="TextBox 20">
            <a:extLst>
              <a:ext uri="{FF2B5EF4-FFF2-40B4-BE49-F238E27FC236}">
                <a16:creationId xmlns:a16="http://schemas.microsoft.com/office/drawing/2014/main" id="{B9BF6229-CFF8-4390-AD99-D68A9717BCC3}"/>
              </a:ext>
            </a:extLst>
          </p:cNvPr>
          <p:cNvSpPr txBox="1"/>
          <p:nvPr/>
        </p:nvSpPr>
        <p:spPr>
          <a:xfrm>
            <a:off x="984738" y="5883877"/>
            <a:ext cx="942535" cy="307777"/>
          </a:xfrm>
          <a:prstGeom prst="rect">
            <a:avLst/>
          </a:prstGeom>
          <a:noFill/>
        </p:spPr>
        <p:txBody>
          <a:bodyPr wrap="square" rtlCol="0">
            <a:spAutoFit/>
          </a:bodyPr>
          <a:lstStyle/>
          <a:p>
            <a:r>
              <a:rPr lang="en-GB" sz="1400" dirty="0"/>
              <a:t>Enzymes</a:t>
            </a:r>
          </a:p>
        </p:txBody>
      </p:sp>
      <p:sp>
        <p:nvSpPr>
          <p:cNvPr id="22" name="TextBox 21">
            <a:extLst>
              <a:ext uri="{FF2B5EF4-FFF2-40B4-BE49-F238E27FC236}">
                <a16:creationId xmlns:a16="http://schemas.microsoft.com/office/drawing/2014/main" id="{3F7FC091-0DC4-4C10-83C1-2B4FF1FAB658}"/>
              </a:ext>
            </a:extLst>
          </p:cNvPr>
          <p:cNvSpPr txBox="1"/>
          <p:nvPr/>
        </p:nvSpPr>
        <p:spPr>
          <a:xfrm>
            <a:off x="2180491" y="4390057"/>
            <a:ext cx="3770141" cy="307777"/>
          </a:xfrm>
          <a:prstGeom prst="rect">
            <a:avLst/>
          </a:prstGeom>
          <a:noFill/>
        </p:spPr>
        <p:txBody>
          <a:bodyPr wrap="square" rtlCol="0">
            <a:spAutoFit/>
          </a:bodyPr>
          <a:lstStyle/>
          <a:p>
            <a:r>
              <a:rPr lang="fr-FR" sz="1400" dirty="0"/>
              <a:t>Reconnaissance   Incorporation Digestion</a:t>
            </a:r>
            <a:endParaRPr lang="en-GB" sz="1400" dirty="0"/>
          </a:p>
        </p:txBody>
      </p:sp>
      <p:sp>
        <p:nvSpPr>
          <p:cNvPr id="12" name="TextBox 11">
            <a:extLst>
              <a:ext uri="{FF2B5EF4-FFF2-40B4-BE49-F238E27FC236}">
                <a16:creationId xmlns:a16="http://schemas.microsoft.com/office/drawing/2014/main" id="{37BD308E-BF42-402B-A0F3-E6D4AC7FC063}"/>
              </a:ext>
            </a:extLst>
          </p:cNvPr>
          <p:cNvSpPr txBox="1"/>
          <p:nvPr/>
        </p:nvSpPr>
        <p:spPr>
          <a:xfrm>
            <a:off x="3807655" y="3975278"/>
            <a:ext cx="1594338" cy="307777"/>
          </a:xfrm>
          <a:prstGeom prst="rect">
            <a:avLst/>
          </a:prstGeom>
          <a:noFill/>
        </p:spPr>
        <p:txBody>
          <a:bodyPr wrap="square" rtlCol="0">
            <a:spAutoFit/>
          </a:bodyPr>
          <a:lstStyle/>
          <a:p>
            <a:r>
              <a:rPr lang="en-GB" sz="1400" dirty="0"/>
              <a:t>Phagocytose</a:t>
            </a:r>
          </a:p>
        </p:txBody>
      </p:sp>
      <p:sp>
        <p:nvSpPr>
          <p:cNvPr id="10" name="TextBox 9">
            <a:extLst>
              <a:ext uri="{FF2B5EF4-FFF2-40B4-BE49-F238E27FC236}">
                <a16:creationId xmlns:a16="http://schemas.microsoft.com/office/drawing/2014/main" id="{16B5313E-6583-49A1-B7D4-4ECBE1071EB2}"/>
              </a:ext>
            </a:extLst>
          </p:cNvPr>
          <p:cNvSpPr txBox="1"/>
          <p:nvPr/>
        </p:nvSpPr>
        <p:spPr>
          <a:xfrm>
            <a:off x="1456005" y="4621404"/>
            <a:ext cx="942535" cy="307777"/>
          </a:xfrm>
          <a:prstGeom prst="rect">
            <a:avLst/>
          </a:prstGeom>
          <a:noFill/>
        </p:spPr>
        <p:txBody>
          <a:bodyPr wrap="square" rtlCol="0">
            <a:spAutoFit/>
          </a:bodyPr>
          <a:lstStyle/>
          <a:p>
            <a:r>
              <a:rPr lang="en-GB" sz="1400" dirty="0" err="1"/>
              <a:t>Intrus</a:t>
            </a:r>
            <a:endParaRPr lang="en-GB" sz="1400" dirty="0"/>
          </a:p>
        </p:txBody>
      </p:sp>
      <p:cxnSp>
        <p:nvCxnSpPr>
          <p:cNvPr id="6" name="Straight Connector 5">
            <a:extLst>
              <a:ext uri="{FF2B5EF4-FFF2-40B4-BE49-F238E27FC236}">
                <a16:creationId xmlns:a16="http://schemas.microsoft.com/office/drawing/2014/main" id="{B148219F-C734-45F6-ABBD-C4620820A3BF}"/>
              </a:ext>
            </a:extLst>
          </p:cNvPr>
          <p:cNvCxnSpPr/>
          <p:nvPr/>
        </p:nvCxnSpPr>
        <p:spPr>
          <a:xfrm flipV="1">
            <a:off x="3474720" y="4390057"/>
            <a:ext cx="0" cy="307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D1FF4E-A94A-48F2-8B43-FB470464E1FD}"/>
              </a:ext>
            </a:extLst>
          </p:cNvPr>
          <p:cNvCxnSpPr/>
          <p:nvPr/>
        </p:nvCxnSpPr>
        <p:spPr>
          <a:xfrm>
            <a:off x="3488788" y="4390057"/>
            <a:ext cx="1800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822DDB-0651-4718-ABEC-10D231B596E5}"/>
              </a:ext>
            </a:extLst>
          </p:cNvPr>
          <p:cNvCxnSpPr/>
          <p:nvPr/>
        </p:nvCxnSpPr>
        <p:spPr>
          <a:xfrm>
            <a:off x="5275385" y="4390057"/>
            <a:ext cx="0" cy="307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24EBB18-013D-4C8D-B5C6-876D3E7D4ED2}"/>
              </a:ext>
            </a:extLst>
          </p:cNvPr>
          <p:cNvCxnSpPr/>
          <p:nvPr/>
        </p:nvCxnSpPr>
        <p:spPr>
          <a:xfrm>
            <a:off x="1058593" y="4601639"/>
            <a:ext cx="0" cy="384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EF8CFDC-E748-417A-8CD2-77E4C4ADEB75}"/>
              </a:ext>
            </a:extLst>
          </p:cNvPr>
          <p:cNvCxnSpPr>
            <a:stCxn id="21" idx="0"/>
          </p:cNvCxnSpPr>
          <p:nvPr/>
        </p:nvCxnSpPr>
        <p:spPr>
          <a:xfrm flipH="1" flipV="1">
            <a:off x="1209822" y="5514535"/>
            <a:ext cx="246184" cy="369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4D84679-C2F2-4577-B492-4F49A533D96E}"/>
              </a:ext>
            </a:extLst>
          </p:cNvPr>
          <p:cNvCxnSpPr>
            <a:cxnSpLocks/>
          </p:cNvCxnSpPr>
          <p:nvPr/>
        </p:nvCxnSpPr>
        <p:spPr>
          <a:xfrm>
            <a:off x="1772529" y="4793975"/>
            <a:ext cx="0" cy="340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63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24</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322626" y="409138"/>
            <a:ext cx="5058495" cy="6001643"/>
          </a:xfrm>
          <a:prstGeom prst="rect">
            <a:avLst/>
          </a:prstGeom>
          <a:noFill/>
        </p:spPr>
        <p:txBody>
          <a:bodyPr wrap="square" rtlCol="0" anchor="t">
            <a:spAutoFit/>
          </a:bodyPr>
          <a:lstStyle/>
          <a:p>
            <a:pPr algn="just"/>
            <a:r>
              <a:rPr lang="fr-FR" sz="2400" dirty="0"/>
              <a:t>Nino les remercie, et toutes les microglies repartent. Mimi, très touchée que Bibli l’ait défendue, lui sourit. </a:t>
            </a:r>
          </a:p>
          <a:p>
            <a:pPr algn="just"/>
            <a:r>
              <a:rPr lang="fr-FR" sz="2400" dirty="0"/>
              <a:t>Bibli se met à rougir… Il a réagi aussi pour protéger Mimi mais il ne veut pas que cela se remarque. En vérité, cela fait longtemps que Bibli est amoureux de Mimi ! </a:t>
            </a:r>
          </a:p>
          <a:p>
            <a:pPr algn="just"/>
            <a:endParaRPr lang="fr-FR" sz="2400" dirty="0"/>
          </a:p>
          <a:p>
            <a:pPr algn="just"/>
            <a:r>
              <a:rPr lang="fr-FR" sz="2400" dirty="0"/>
              <a:t>Mimi ne voit rien. En effet, elle est concentrée sur quelque chose de lumineux dans l’axone, allant très vite vers eux. Mimi attrape Bibli :</a:t>
            </a:r>
          </a:p>
          <a:p>
            <a:pPr algn="just"/>
            <a:r>
              <a:rPr lang="fr-FR" sz="2400" dirty="0"/>
              <a:t>_ Oh regarde, une lumière ! Viens, je veux voir le feu d'artifice !</a:t>
            </a:r>
          </a:p>
        </p:txBody>
      </p:sp>
      <p:pic>
        <p:nvPicPr>
          <p:cNvPr id="3" name="Picture 2">
            <a:extLst>
              <a:ext uri="{FF2B5EF4-FFF2-40B4-BE49-F238E27FC236}">
                <a16:creationId xmlns:a16="http://schemas.microsoft.com/office/drawing/2014/main" id="{CD0D6B06-4843-49D2-A9D3-2EE3439763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1073" y="1138321"/>
            <a:ext cx="6200046" cy="3897278"/>
          </a:xfrm>
          <a:prstGeom prst="rect">
            <a:avLst/>
          </a:prstGeom>
        </p:spPr>
      </p:pic>
    </p:spTree>
    <p:extLst>
      <p:ext uri="{BB962C8B-B14F-4D97-AF65-F5344CB8AC3E}">
        <p14:creationId xmlns:p14="http://schemas.microsoft.com/office/powerpoint/2010/main" val="181914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25</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322626" y="409138"/>
            <a:ext cx="6753423" cy="6001643"/>
          </a:xfrm>
          <a:prstGeom prst="rect">
            <a:avLst/>
          </a:prstGeom>
          <a:noFill/>
        </p:spPr>
        <p:txBody>
          <a:bodyPr wrap="square" rtlCol="0" anchor="t">
            <a:spAutoFit/>
          </a:bodyPr>
          <a:lstStyle/>
          <a:p>
            <a:pPr algn="just"/>
            <a:r>
              <a:rPr lang="fr-FR" sz="2400" dirty="0"/>
              <a:t>Elle court avec lui pour suivre la lumière jusqu'au bout de l'axone, car elle aime voir le feu d'artifice de petites perles qui s'en suit. </a:t>
            </a:r>
          </a:p>
          <a:p>
            <a:pPr algn="just"/>
            <a:r>
              <a:rPr lang="fr-FR" sz="2400" dirty="0"/>
              <a:t>_ Est-ce que tu as déjà regardé précisément ce qui se passe ? lui dit Bibli. </a:t>
            </a:r>
          </a:p>
          <a:p>
            <a:pPr algn="just"/>
            <a:r>
              <a:rPr lang="fr-FR" sz="2400" dirty="0"/>
              <a:t>Mimi se penche et voit alors que cette lumière est une petite étoile, c'est le potentiel d'action. Arrivée au bout de l'axone, cette étoile vient appuyer sur un gros bouton rouge. Des sacs de petites perles, les neurotransmetteurs, sont alors libérés dans la synapse, c'est-à-dire la fente entre l'axone et la dendrite d'un autre neurone : Mimi relève la tête et observe alors le feu d'artifice des perles qu'elle aime tant. </a:t>
            </a:r>
          </a:p>
          <a:p>
            <a:pPr algn="just"/>
            <a:r>
              <a:rPr lang="fr-FR" sz="2400" dirty="0"/>
              <a:t>D'une seule voix, les deux microglies s'exclament: </a:t>
            </a:r>
          </a:p>
          <a:p>
            <a:pPr algn="just"/>
            <a:r>
              <a:rPr lang="fr-FR" sz="2400" dirty="0"/>
              <a:t>_ Oh, que c'est beau !</a:t>
            </a:r>
          </a:p>
        </p:txBody>
      </p:sp>
      <p:pic>
        <p:nvPicPr>
          <p:cNvPr id="4" name="Picture 3">
            <a:extLst>
              <a:ext uri="{FF2B5EF4-FFF2-40B4-BE49-F238E27FC236}">
                <a16:creationId xmlns:a16="http://schemas.microsoft.com/office/drawing/2014/main" id="{F808A75C-0D01-4B19-AC41-2AECD8E64E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9968" y="491432"/>
            <a:ext cx="4342150" cy="2891844"/>
          </a:xfrm>
          <a:prstGeom prst="rect">
            <a:avLst/>
          </a:prstGeom>
        </p:spPr>
      </p:pic>
      <p:pic>
        <p:nvPicPr>
          <p:cNvPr id="6" name="Picture 5">
            <a:extLst>
              <a:ext uri="{FF2B5EF4-FFF2-40B4-BE49-F238E27FC236}">
                <a16:creationId xmlns:a16="http://schemas.microsoft.com/office/drawing/2014/main" id="{4C39E18C-405C-49E3-A54F-CD63622AF1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9968" y="3538024"/>
            <a:ext cx="4342150" cy="2712748"/>
          </a:xfrm>
          <a:prstGeom prst="rect">
            <a:avLst/>
          </a:prstGeom>
        </p:spPr>
      </p:pic>
    </p:spTree>
    <p:extLst>
      <p:ext uri="{BB962C8B-B14F-4D97-AF65-F5344CB8AC3E}">
        <p14:creationId xmlns:p14="http://schemas.microsoft.com/office/powerpoint/2010/main" val="2899805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26</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314795" y="1720840"/>
            <a:ext cx="4735507" cy="4154984"/>
          </a:xfrm>
          <a:prstGeom prst="rect">
            <a:avLst/>
          </a:prstGeom>
          <a:noFill/>
        </p:spPr>
        <p:txBody>
          <a:bodyPr wrap="square" rtlCol="0" anchor="t">
            <a:spAutoFit/>
          </a:bodyPr>
          <a:lstStyle/>
          <a:p>
            <a:pPr algn="just"/>
            <a:endParaRPr lang="fr-FR" sz="2400" dirty="0"/>
          </a:p>
          <a:p>
            <a:pPr algn="just"/>
            <a:r>
              <a:rPr lang="fr-FR" sz="2400" dirty="0"/>
              <a:t>A la fin, certaines perles retournent dans le neurone d'avant et un astrocyte vient patiemment ramasser celles qui restent. </a:t>
            </a:r>
          </a:p>
          <a:p>
            <a:pPr algn="just"/>
            <a:endParaRPr lang="fr-FR" sz="2400" dirty="0"/>
          </a:p>
          <a:p>
            <a:pPr algn="just"/>
            <a:r>
              <a:rPr lang="fr-FR" sz="2400" dirty="0"/>
              <a:t>Mimi est déçue que le feu d'artifice soit déjà terminé, et fait part de son impression à Bibli. Celui-ci la rassure en lui montrant une nouvelle étoile sur une autre synapse.</a:t>
            </a:r>
          </a:p>
        </p:txBody>
      </p:sp>
      <p:pic>
        <p:nvPicPr>
          <p:cNvPr id="3" name="Picture 2">
            <a:extLst>
              <a:ext uri="{FF2B5EF4-FFF2-40B4-BE49-F238E27FC236}">
                <a16:creationId xmlns:a16="http://schemas.microsoft.com/office/drawing/2014/main" id="{0A92EAD4-8395-4325-9F77-377152564E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843" y="1998068"/>
            <a:ext cx="6055259" cy="3783158"/>
          </a:xfrm>
          <a:prstGeom prst="rect">
            <a:avLst/>
          </a:prstGeom>
        </p:spPr>
      </p:pic>
      <p:sp>
        <p:nvSpPr>
          <p:cNvPr id="9" name="TextBox 8">
            <a:extLst>
              <a:ext uri="{FF2B5EF4-FFF2-40B4-BE49-F238E27FC236}">
                <a16:creationId xmlns:a16="http://schemas.microsoft.com/office/drawing/2014/main" id="{FD66788B-1193-41B6-9017-0027040B735A}"/>
              </a:ext>
            </a:extLst>
          </p:cNvPr>
          <p:cNvSpPr txBox="1"/>
          <p:nvPr/>
        </p:nvSpPr>
        <p:spPr>
          <a:xfrm>
            <a:off x="314795" y="409138"/>
            <a:ext cx="11443415" cy="1569660"/>
          </a:xfrm>
          <a:prstGeom prst="rect">
            <a:avLst/>
          </a:prstGeom>
          <a:noFill/>
        </p:spPr>
        <p:txBody>
          <a:bodyPr wrap="square" rtlCol="0" anchor="t">
            <a:spAutoFit/>
          </a:bodyPr>
          <a:lstStyle/>
          <a:p>
            <a:pPr algn="just"/>
            <a:r>
              <a:rPr lang="fr-FR" sz="2400" dirty="0"/>
              <a:t>Les perles s'éparpillent dans la synapse. Certains rebondissent sur la dendrite du neurone tout proche ou vont tout à côté mais d'autres perles restent collées sur celle-ci. C'est le signal de prise du relai pour l'étoile qui se trouve dans cette dendrite. Elle se met alors à courir vers la tête de l'autre neurone. </a:t>
            </a:r>
          </a:p>
        </p:txBody>
      </p:sp>
    </p:spTree>
    <p:extLst>
      <p:ext uri="{BB962C8B-B14F-4D97-AF65-F5344CB8AC3E}">
        <p14:creationId xmlns:p14="http://schemas.microsoft.com/office/powerpoint/2010/main" val="3562102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27</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314795" y="1595021"/>
            <a:ext cx="5452959" cy="4524315"/>
          </a:xfrm>
          <a:prstGeom prst="rect">
            <a:avLst/>
          </a:prstGeom>
          <a:noFill/>
        </p:spPr>
        <p:txBody>
          <a:bodyPr wrap="square" rtlCol="0" anchor="t">
            <a:spAutoFit/>
          </a:bodyPr>
          <a:lstStyle/>
          <a:p>
            <a:pPr algn="just"/>
            <a:r>
              <a:rPr lang="fr-FR" sz="2400" dirty="0"/>
              <a:t>_ Oui ça dépend des endroits et des moments, explique Bibli. </a:t>
            </a:r>
          </a:p>
          <a:p>
            <a:pPr algn="just"/>
            <a:r>
              <a:rPr lang="fr-FR" sz="2400" dirty="0"/>
              <a:t>Mimi, étonnée, s'exclame : </a:t>
            </a:r>
          </a:p>
          <a:p>
            <a:pPr algn="just"/>
            <a:r>
              <a:rPr lang="fr-FR" sz="2400" dirty="0"/>
              <a:t>_Regarde, il y a des lumières qui vont plus vite que d'autres, on dirait des étoiles filantes ! </a:t>
            </a:r>
          </a:p>
          <a:p>
            <a:pPr algn="just"/>
            <a:r>
              <a:rPr lang="fr-FR" sz="2400" dirty="0"/>
              <a:t>_ Oui, dit Bibli, tu as raison, je n'avais jamais remarqué cela. C'est étrange, allons voir. Mimi est, encore une fois, très heureuse d'avoir découvert quelque chose que Bibli ne connaît pas. Elle a parfois l'impression que Bibli a réponse à tout.</a:t>
            </a:r>
          </a:p>
        </p:txBody>
      </p:sp>
      <p:sp>
        <p:nvSpPr>
          <p:cNvPr id="9" name="TextBox 8">
            <a:extLst>
              <a:ext uri="{FF2B5EF4-FFF2-40B4-BE49-F238E27FC236}">
                <a16:creationId xmlns:a16="http://schemas.microsoft.com/office/drawing/2014/main" id="{FD66788B-1193-41B6-9017-0027040B735A}"/>
              </a:ext>
            </a:extLst>
          </p:cNvPr>
          <p:cNvSpPr txBox="1"/>
          <p:nvPr/>
        </p:nvSpPr>
        <p:spPr>
          <a:xfrm>
            <a:off x="314795" y="409138"/>
            <a:ext cx="11443415" cy="1200329"/>
          </a:xfrm>
          <a:prstGeom prst="rect">
            <a:avLst/>
          </a:prstGeom>
          <a:noFill/>
        </p:spPr>
        <p:txBody>
          <a:bodyPr wrap="square" rtlCol="0" anchor="t">
            <a:spAutoFit/>
          </a:bodyPr>
          <a:lstStyle/>
          <a:p>
            <a:pPr algn="just"/>
            <a:r>
              <a:rPr lang="fr-FR" sz="2400" dirty="0"/>
              <a:t>Ensemble, ils regardent les feux d'artifices qui explosent tout autour dans le cerveau. </a:t>
            </a:r>
          </a:p>
          <a:p>
            <a:pPr algn="just"/>
            <a:r>
              <a:rPr lang="fr-FR" sz="2400" dirty="0"/>
              <a:t>_Il y en a vraiment beaucoup ici, ça veut dire que les neurones parlent beaucoup entre eux. Chez moi, avec Louis, c’est plus rare, dit Mimi. </a:t>
            </a:r>
          </a:p>
        </p:txBody>
      </p:sp>
      <p:pic>
        <p:nvPicPr>
          <p:cNvPr id="4" name="Picture 3">
            <a:extLst>
              <a:ext uri="{FF2B5EF4-FFF2-40B4-BE49-F238E27FC236}">
                <a16:creationId xmlns:a16="http://schemas.microsoft.com/office/drawing/2014/main" id="{0DCE212A-672E-4AB1-959F-70724E5257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03852" y="1609467"/>
            <a:ext cx="5554358" cy="4524315"/>
          </a:xfrm>
          <a:prstGeom prst="rect">
            <a:avLst/>
          </a:prstGeom>
        </p:spPr>
      </p:pic>
    </p:spTree>
    <p:extLst>
      <p:ext uri="{BB962C8B-B14F-4D97-AF65-F5344CB8AC3E}">
        <p14:creationId xmlns:p14="http://schemas.microsoft.com/office/powerpoint/2010/main" val="725740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0D1C5-2CB9-461E-9BCE-E67A32784A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8336" y="3337790"/>
            <a:ext cx="2726758" cy="2726306"/>
          </a:xfrm>
          <a:prstGeom prst="rect">
            <a:avLst/>
          </a:prstGeom>
        </p:spPr>
      </p:pic>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28</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166469" y="424561"/>
            <a:ext cx="5376202" cy="5940088"/>
          </a:xfrm>
          <a:prstGeom prst="rect">
            <a:avLst/>
          </a:prstGeom>
          <a:noFill/>
        </p:spPr>
        <p:txBody>
          <a:bodyPr wrap="square" rtlCol="0" anchor="t">
            <a:spAutoFit/>
          </a:bodyPr>
          <a:lstStyle/>
          <a:p>
            <a:pPr algn="ctr"/>
            <a:r>
              <a:rPr lang="fr-FR" sz="2000" b="1" dirty="0"/>
              <a:t>Pour aller plus loin... </a:t>
            </a:r>
          </a:p>
          <a:p>
            <a:pPr algn="just"/>
            <a:endParaRPr lang="fr-FR" sz="2000" dirty="0"/>
          </a:p>
          <a:p>
            <a:pPr algn="just"/>
            <a:r>
              <a:rPr lang="fr-FR" sz="2000" dirty="0"/>
              <a:t>Les neurones communiquent au niveau des synapses, l'endroit où deux neurones se rencontrent. L'information que se transmettent les neurones prend deux formes. Lorsqu'elle est à l'intérieur du neurone, c'est un signal électrique, le potentiel d'action, appelé « lumière ». Ce potentiel d'action parcourt l'axone. </a:t>
            </a:r>
          </a:p>
          <a:p>
            <a:pPr algn="just"/>
            <a:r>
              <a:rPr lang="fr-FR" sz="2000" dirty="0"/>
              <a:t>Lorsqu'il arrive au bout, au niveau de la synapse, il entraîne la libération des neurotransmetteurs (« perles ») dans l'espace entre les deux neurones. Ces neurotransmetteurs vont alors se fixer sur l'autre neurone et ils déclenchent le départ d'un nouveau signal </a:t>
            </a:r>
            <a:r>
              <a:rPr lang="fr-FR" sz="2000" dirty="0" err="1"/>
              <a:t>electrique</a:t>
            </a:r>
            <a:r>
              <a:rPr lang="fr-FR" sz="2000" dirty="0"/>
              <a:t> qui parcourt la dendrite du neurone suivant jusqu'au soma. L'adrénaline, les endorphines et la sérotonine sont des exemples de neurotransmetteurs.</a:t>
            </a:r>
          </a:p>
        </p:txBody>
      </p:sp>
      <p:sp>
        <p:nvSpPr>
          <p:cNvPr id="5" name="TextBox 4">
            <a:extLst>
              <a:ext uri="{FF2B5EF4-FFF2-40B4-BE49-F238E27FC236}">
                <a16:creationId xmlns:a16="http://schemas.microsoft.com/office/drawing/2014/main" id="{5FF1F6CC-BB2D-4639-8430-4F719CD9E52E}"/>
              </a:ext>
            </a:extLst>
          </p:cNvPr>
          <p:cNvSpPr txBox="1"/>
          <p:nvPr/>
        </p:nvSpPr>
        <p:spPr>
          <a:xfrm>
            <a:off x="5627077" y="559342"/>
            <a:ext cx="6370320" cy="1938992"/>
          </a:xfrm>
          <a:prstGeom prst="rect">
            <a:avLst/>
          </a:prstGeom>
          <a:noFill/>
        </p:spPr>
        <p:txBody>
          <a:bodyPr wrap="square" rtlCol="0" anchor="t">
            <a:spAutoFit/>
          </a:bodyPr>
          <a:lstStyle/>
          <a:p>
            <a:pPr algn="just"/>
            <a:r>
              <a:rPr lang="fr-FR" sz="2000" dirty="0"/>
              <a:t>Après leur libération dans la synapse, les neurotransmetteurs doivent être éliminés. Soit ils sont détruits sur place, soit ils sont </a:t>
            </a:r>
            <a:r>
              <a:rPr lang="fr-FR" sz="2000" dirty="0" err="1"/>
              <a:t>re-capturés</a:t>
            </a:r>
            <a:r>
              <a:rPr lang="fr-FR" sz="2000" dirty="0"/>
              <a:t> par le neurone ou un astrocyte. Cette </a:t>
            </a:r>
            <a:r>
              <a:rPr lang="fr-FR" sz="2000" dirty="0" err="1"/>
              <a:t>re-capture</a:t>
            </a:r>
            <a:r>
              <a:rPr lang="fr-FR" sz="2000" dirty="0"/>
              <a:t> est importante car si elle échoue, les neurotransmetteurs continuent leur action sur le neurone suivant. </a:t>
            </a:r>
          </a:p>
        </p:txBody>
      </p:sp>
      <p:sp>
        <p:nvSpPr>
          <p:cNvPr id="19" name="TextBox 18">
            <a:extLst>
              <a:ext uri="{FF2B5EF4-FFF2-40B4-BE49-F238E27FC236}">
                <a16:creationId xmlns:a16="http://schemas.microsoft.com/office/drawing/2014/main" id="{A29EC456-C0B2-445F-9B47-B45A1F17D7E6}"/>
              </a:ext>
            </a:extLst>
          </p:cNvPr>
          <p:cNvSpPr txBox="1"/>
          <p:nvPr/>
        </p:nvSpPr>
        <p:spPr>
          <a:xfrm>
            <a:off x="5770098" y="3486615"/>
            <a:ext cx="1608405" cy="307777"/>
          </a:xfrm>
          <a:prstGeom prst="rect">
            <a:avLst/>
          </a:prstGeom>
          <a:noFill/>
        </p:spPr>
        <p:txBody>
          <a:bodyPr wrap="square" rtlCol="0">
            <a:spAutoFit/>
          </a:bodyPr>
          <a:lstStyle/>
          <a:p>
            <a:r>
              <a:rPr lang="fr-FR" sz="1400" dirty="0"/>
              <a:t>Astrocyte</a:t>
            </a:r>
            <a:endParaRPr lang="en-GB" sz="1400" dirty="0"/>
          </a:p>
        </p:txBody>
      </p:sp>
      <p:sp>
        <p:nvSpPr>
          <p:cNvPr id="21" name="TextBox 20">
            <a:extLst>
              <a:ext uri="{FF2B5EF4-FFF2-40B4-BE49-F238E27FC236}">
                <a16:creationId xmlns:a16="http://schemas.microsoft.com/office/drawing/2014/main" id="{B9BF6229-CFF8-4390-AD99-D68A9717BCC3}"/>
              </a:ext>
            </a:extLst>
          </p:cNvPr>
          <p:cNvSpPr txBox="1"/>
          <p:nvPr/>
        </p:nvSpPr>
        <p:spPr>
          <a:xfrm>
            <a:off x="6158170" y="5270691"/>
            <a:ext cx="1749668" cy="523220"/>
          </a:xfrm>
          <a:prstGeom prst="rect">
            <a:avLst/>
          </a:prstGeom>
          <a:noFill/>
        </p:spPr>
        <p:txBody>
          <a:bodyPr wrap="square" rtlCol="0">
            <a:spAutoFit/>
          </a:bodyPr>
          <a:lstStyle/>
          <a:p>
            <a:r>
              <a:rPr lang="fr-FR" sz="1400" dirty="0"/>
              <a:t>4 - </a:t>
            </a:r>
            <a:r>
              <a:rPr lang="fr-FR" sz="1400" dirty="0" err="1"/>
              <a:t>Re-capture</a:t>
            </a:r>
            <a:r>
              <a:rPr lang="fr-FR" sz="1400" dirty="0"/>
              <a:t> des neurotransmetteurs </a:t>
            </a:r>
            <a:endParaRPr lang="en-GB" sz="1400" dirty="0"/>
          </a:p>
        </p:txBody>
      </p:sp>
      <p:sp>
        <p:nvSpPr>
          <p:cNvPr id="22" name="TextBox 21">
            <a:extLst>
              <a:ext uri="{FF2B5EF4-FFF2-40B4-BE49-F238E27FC236}">
                <a16:creationId xmlns:a16="http://schemas.microsoft.com/office/drawing/2014/main" id="{3F7FC091-0DC4-4C10-83C1-2B4FF1FAB658}"/>
              </a:ext>
            </a:extLst>
          </p:cNvPr>
          <p:cNvSpPr txBox="1"/>
          <p:nvPr/>
        </p:nvSpPr>
        <p:spPr>
          <a:xfrm>
            <a:off x="8255390" y="2984309"/>
            <a:ext cx="3770141" cy="307777"/>
          </a:xfrm>
          <a:prstGeom prst="rect">
            <a:avLst/>
          </a:prstGeom>
          <a:noFill/>
        </p:spPr>
        <p:txBody>
          <a:bodyPr wrap="square" rtlCol="0">
            <a:spAutoFit/>
          </a:bodyPr>
          <a:lstStyle/>
          <a:p>
            <a:r>
              <a:rPr lang="fr-FR" sz="1400" dirty="0"/>
              <a:t>1 - Arrivée d'un potentiel d'action </a:t>
            </a:r>
            <a:endParaRPr lang="en-GB" sz="1400" dirty="0"/>
          </a:p>
        </p:txBody>
      </p:sp>
      <p:sp>
        <p:nvSpPr>
          <p:cNvPr id="12" name="TextBox 11">
            <a:extLst>
              <a:ext uri="{FF2B5EF4-FFF2-40B4-BE49-F238E27FC236}">
                <a16:creationId xmlns:a16="http://schemas.microsoft.com/office/drawing/2014/main" id="{37BD308E-BF42-402B-A0F3-E6D4AC7FC063}"/>
              </a:ext>
            </a:extLst>
          </p:cNvPr>
          <p:cNvSpPr txBox="1"/>
          <p:nvPr/>
        </p:nvSpPr>
        <p:spPr>
          <a:xfrm>
            <a:off x="9177936" y="3658766"/>
            <a:ext cx="1972994" cy="523220"/>
          </a:xfrm>
          <a:prstGeom prst="rect">
            <a:avLst/>
          </a:prstGeom>
          <a:noFill/>
        </p:spPr>
        <p:txBody>
          <a:bodyPr wrap="square" rtlCol="0">
            <a:spAutoFit/>
          </a:bodyPr>
          <a:lstStyle/>
          <a:p>
            <a:r>
              <a:rPr lang="fr-FR" sz="1400" dirty="0"/>
              <a:t>2 - Libération des neurotransmetteurs </a:t>
            </a:r>
            <a:endParaRPr lang="en-GB" sz="1400" dirty="0"/>
          </a:p>
        </p:txBody>
      </p:sp>
      <p:sp>
        <p:nvSpPr>
          <p:cNvPr id="10" name="TextBox 9">
            <a:extLst>
              <a:ext uri="{FF2B5EF4-FFF2-40B4-BE49-F238E27FC236}">
                <a16:creationId xmlns:a16="http://schemas.microsoft.com/office/drawing/2014/main" id="{16B5313E-6583-49A1-B7D4-4ECBE1071EB2}"/>
              </a:ext>
            </a:extLst>
          </p:cNvPr>
          <p:cNvSpPr txBox="1"/>
          <p:nvPr/>
        </p:nvSpPr>
        <p:spPr>
          <a:xfrm>
            <a:off x="9605867" y="4212630"/>
            <a:ext cx="942535" cy="307777"/>
          </a:xfrm>
          <a:prstGeom prst="rect">
            <a:avLst/>
          </a:prstGeom>
          <a:noFill/>
        </p:spPr>
        <p:txBody>
          <a:bodyPr wrap="square" rtlCol="0">
            <a:spAutoFit/>
          </a:bodyPr>
          <a:lstStyle/>
          <a:p>
            <a:r>
              <a:rPr lang="en-GB" sz="1400" dirty="0"/>
              <a:t>Synapse</a:t>
            </a:r>
          </a:p>
        </p:txBody>
      </p:sp>
      <p:cxnSp>
        <p:nvCxnSpPr>
          <p:cNvPr id="6" name="Straight Connector 5">
            <a:extLst>
              <a:ext uri="{FF2B5EF4-FFF2-40B4-BE49-F238E27FC236}">
                <a16:creationId xmlns:a16="http://schemas.microsoft.com/office/drawing/2014/main" id="{B148219F-C734-45F6-ABBD-C4620820A3BF}"/>
              </a:ext>
            </a:extLst>
          </p:cNvPr>
          <p:cNvCxnSpPr>
            <a:cxnSpLocks/>
          </p:cNvCxnSpPr>
          <p:nvPr/>
        </p:nvCxnSpPr>
        <p:spPr>
          <a:xfrm flipH="1" flipV="1">
            <a:off x="8951720" y="3936497"/>
            <a:ext cx="79738" cy="860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D1FF4E-A94A-48F2-8B43-FB470464E1FD}"/>
              </a:ext>
            </a:extLst>
          </p:cNvPr>
          <p:cNvCxnSpPr>
            <a:cxnSpLocks/>
          </p:cNvCxnSpPr>
          <p:nvPr/>
        </p:nvCxnSpPr>
        <p:spPr>
          <a:xfrm>
            <a:off x="8590693" y="3936497"/>
            <a:ext cx="3610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822DDB-0651-4718-ABEC-10D231B596E5}"/>
              </a:ext>
            </a:extLst>
          </p:cNvPr>
          <p:cNvCxnSpPr>
            <a:cxnSpLocks/>
          </p:cNvCxnSpPr>
          <p:nvPr/>
        </p:nvCxnSpPr>
        <p:spPr>
          <a:xfrm>
            <a:off x="8707902" y="4796541"/>
            <a:ext cx="308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24EBB18-013D-4C8D-B5C6-876D3E7D4ED2}"/>
              </a:ext>
            </a:extLst>
          </p:cNvPr>
          <p:cNvCxnSpPr>
            <a:cxnSpLocks/>
          </p:cNvCxnSpPr>
          <p:nvPr/>
        </p:nvCxnSpPr>
        <p:spPr>
          <a:xfrm>
            <a:off x="6096000" y="3821105"/>
            <a:ext cx="478300" cy="230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4D84679-C2F2-4577-B492-4F49A533D96E}"/>
              </a:ext>
            </a:extLst>
          </p:cNvPr>
          <p:cNvCxnSpPr>
            <a:cxnSpLocks/>
          </p:cNvCxnSpPr>
          <p:nvPr/>
        </p:nvCxnSpPr>
        <p:spPr>
          <a:xfrm>
            <a:off x="7793501" y="2997056"/>
            <a:ext cx="0" cy="340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6A18D12-B6F0-44BA-AA90-4B8213D656C4}"/>
              </a:ext>
            </a:extLst>
          </p:cNvPr>
          <p:cNvCxnSpPr/>
          <p:nvPr/>
        </p:nvCxnSpPr>
        <p:spPr>
          <a:xfrm flipH="1">
            <a:off x="8991589" y="4366519"/>
            <a:ext cx="546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09283BC-1F69-4412-8817-A81BDA3D8E95}"/>
              </a:ext>
            </a:extLst>
          </p:cNvPr>
          <p:cNvSpPr txBox="1"/>
          <p:nvPr/>
        </p:nvSpPr>
        <p:spPr>
          <a:xfrm>
            <a:off x="7210865" y="2662566"/>
            <a:ext cx="942535" cy="307777"/>
          </a:xfrm>
          <a:prstGeom prst="rect">
            <a:avLst/>
          </a:prstGeom>
          <a:noFill/>
        </p:spPr>
        <p:txBody>
          <a:bodyPr wrap="square" rtlCol="0">
            <a:spAutoFit/>
          </a:bodyPr>
          <a:lstStyle/>
          <a:p>
            <a:r>
              <a:rPr lang="en-GB" sz="1400" dirty="0" err="1"/>
              <a:t>Axone</a:t>
            </a:r>
            <a:endParaRPr lang="en-GB" sz="1400" dirty="0"/>
          </a:p>
        </p:txBody>
      </p:sp>
      <p:cxnSp>
        <p:nvCxnSpPr>
          <p:cNvPr id="46" name="Straight Arrow Connector 45">
            <a:extLst>
              <a:ext uri="{FF2B5EF4-FFF2-40B4-BE49-F238E27FC236}">
                <a16:creationId xmlns:a16="http://schemas.microsoft.com/office/drawing/2014/main" id="{8032A289-8103-4017-9D70-96803178E884}"/>
              </a:ext>
            </a:extLst>
          </p:cNvPr>
          <p:cNvCxnSpPr>
            <a:cxnSpLocks/>
          </p:cNvCxnSpPr>
          <p:nvPr/>
        </p:nvCxnSpPr>
        <p:spPr>
          <a:xfrm flipH="1" flipV="1">
            <a:off x="8508587" y="5561275"/>
            <a:ext cx="737381" cy="529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4D2FF2D-7E9E-4618-ADCD-00100752762F}"/>
              </a:ext>
            </a:extLst>
          </p:cNvPr>
          <p:cNvSpPr txBox="1"/>
          <p:nvPr/>
        </p:nvSpPr>
        <p:spPr>
          <a:xfrm>
            <a:off x="8991589" y="6090808"/>
            <a:ext cx="942535" cy="307777"/>
          </a:xfrm>
          <a:prstGeom prst="rect">
            <a:avLst/>
          </a:prstGeom>
          <a:noFill/>
        </p:spPr>
        <p:txBody>
          <a:bodyPr wrap="square" rtlCol="0">
            <a:spAutoFit/>
          </a:bodyPr>
          <a:lstStyle/>
          <a:p>
            <a:r>
              <a:rPr lang="en-GB" sz="1400" dirty="0"/>
              <a:t>Dendrite</a:t>
            </a:r>
          </a:p>
        </p:txBody>
      </p:sp>
      <p:sp>
        <p:nvSpPr>
          <p:cNvPr id="49" name="TextBox 48">
            <a:extLst>
              <a:ext uri="{FF2B5EF4-FFF2-40B4-BE49-F238E27FC236}">
                <a16:creationId xmlns:a16="http://schemas.microsoft.com/office/drawing/2014/main" id="{EBAD097D-A741-4396-9881-CB8DA3FA4129}"/>
              </a:ext>
            </a:extLst>
          </p:cNvPr>
          <p:cNvSpPr txBox="1"/>
          <p:nvPr/>
        </p:nvSpPr>
        <p:spPr>
          <a:xfrm>
            <a:off x="9103255" y="5121977"/>
            <a:ext cx="1749668" cy="523220"/>
          </a:xfrm>
          <a:prstGeom prst="rect">
            <a:avLst/>
          </a:prstGeom>
          <a:noFill/>
        </p:spPr>
        <p:txBody>
          <a:bodyPr wrap="square" rtlCol="0">
            <a:spAutoFit/>
          </a:bodyPr>
          <a:lstStyle/>
          <a:p>
            <a:r>
              <a:rPr lang="fr-FR" sz="1400" dirty="0"/>
              <a:t>3 -  Départ d'un signal électrique </a:t>
            </a:r>
            <a:endParaRPr lang="en-GB" sz="1400" dirty="0"/>
          </a:p>
        </p:txBody>
      </p:sp>
    </p:spTree>
    <p:extLst>
      <p:ext uri="{BB962C8B-B14F-4D97-AF65-F5344CB8AC3E}">
        <p14:creationId xmlns:p14="http://schemas.microsoft.com/office/powerpoint/2010/main" val="796086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29</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258524" y="501471"/>
            <a:ext cx="5452959" cy="5632311"/>
          </a:xfrm>
          <a:prstGeom prst="rect">
            <a:avLst/>
          </a:prstGeom>
          <a:noFill/>
        </p:spPr>
        <p:txBody>
          <a:bodyPr wrap="square" rtlCol="0" anchor="t">
            <a:spAutoFit/>
          </a:bodyPr>
          <a:lstStyle/>
          <a:p>
            <a:pPr algn="just"/>
            <a:r>
              <a:rPr lang="fr-FR" sz="2400" dirty="0"/>
              <a:t>Mimi et Bibli se rapprochent d’un axone où les étoiles vont très vite. </a:t>
            </a:r>
          </a:p>
          <a:p>
            <a:pPr algn="just"/>
            <a:r>
              <a:rPr lang="fr-FR" sz="2400" dirty="0"/>
              <a:t>« </a:t>
            </a:r>
            <a:r>
              <a:rPr lang="fr-FR" sz="2400" dirty="0" err="1"/>
              <a:t>Ohhhh</a:t>
            </a:r>
            <a:r>
              <a:rPr lang="fr-FR" sz="2400" dirty="0"/>
              <a:t>, s’exclame Bibli. Regarde, c’est encore plus joli ! Ils vont si vite, qu’on ne les voit presque pas. » </a:t>
            </a:r>
          </a:p>
          <a:p>
            <a:pPr algn="just"/>
            <a:r>
              <a:rPr lang="fr-FR" sz="2400" dirty="0"/>
              <a:t>Ils s’installent paisiblement pour regarder ce spectacle. Bibli murmure : </a:t>
            </a:r>
          </a:p>
          <a:p>
            <a:pPr algn="just"/>
            <a:r>
              <a:rPr lang="fr-FR" sz="2400" dirty="0"/>
              <a:t>« J’aimerais bien savoir comment ça marche. Ces lumières vont tellement vite qu'elles doivent avoir quelque chose de spécial. »  </a:t>
            </a:r>
          </a:p>
          <a:p>
            <a:pPr algn="just"/>
            <a:r>
              <a:rPr lang="fr-FR" sz="2400" dirty="0"/>
              <a:t>A ces mots, un petit personnage caché derrière le neurone se détache un peu de l’axone pour les interpeller : « Et pourtant, ce sont les mêmes lumières qu’ailleurs ! » </a:t>
            </a:r>
          </a:p>
        </p:txBody>
      </p:sp>
      <p:pic>
        <p:nvPicPr>
          <p:cNvPr id="3" name="Picture 2">
            <a:extLst>
              <a:ext uri="{FF2B5EF4-FFF2-40B4-BE49-F238E27FC236}">
                <a16:creationId xmlns:a16="http://schemas.microsoft.com/office/drawing/2014/main" id="{72F035DE-3825-469F-A16C-4688269B72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1483" y="1038334"/>
            <a:ext cx="6130625" cy="4461500"/>
          </a:xfrm>
          <a:prstGeom prst="rect">
            <a:avLst/>
          </a:prstGeom>
        </p:spPr>
      </p:pic>
    </p:spTree>
    <p:extLst>
      <p:ext uri="{BB962C8B-B14F-4D97-AF65-F5344CB8AC3E}">
        <p14:creationId xmlns:p14="http://schemas.microsoft.com/office/powerpoint/2010/main" val="3275755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37626" y="395070"/>
            <a:ext cx="3376246" cy="6001643"/>
          </a:xfrm>
          <a:prstGeom prst="rect">
            <a:avLst/>
          </a:prstGeom>
          <a:noFill/>
        </p:spPr>
        <p:txBody>
          <a:bodyPr wrap="square" rtlCol="0" anchor="t">
            <a:spAutoFit/>
          </a:bodyPr>
          <a:lstStyle/>
          <a:p>
            <a:pPr algn="just"/>
            <a:r>
              <a:rPr lang="fr-FR" sz="2400" dirty="0"/>
              <a:t>Je suis un neurone. Il y en a plein comme moi ! Des cousines, cousins, des frères, des sœurs... on est une grande famille ! Et il n’y a pas que des neurones autour de moi, il y a aussi des glies, qui s’occupent très bien de nous. Certaines nous nourrissent, d’autres nous aident dans notre travail… et puis il y en a des toutes petites, qui nous nettoient et nous protègent.</a:t>
            </a:r>
          </a:p>
        </p:txBody>
      </p:sp>
      <p:pic>
        <p:nvPicPr>
          <p:cNvPr id="3" name="Picture 2">
            <a:extLst>
              <a:ext uri="{FF2B5EF4-FFF2-40B4-BE49-F238E27FC236}">
                <a16:creationId xmlns:a16="http://schemas.microsoft.com/office/drawing/2014/main" id="{8565F2BE-7A5C-4193-A8BE-0197FF29B5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0664" y="395069"/>
            <a:ext cx="8016350" cy="5760000"/>
          </a:xfrm>
          <a:prstGeom prst="rect">
            <a:avLst/>
          </a:prstGeom>
        </p:spPr>
      </p:pic>
    </p:spTree>
    <p:extLst>
      <p:ext uri="{BB962C8B-B14F-4D97-AF65-F5344CB8AC3E}">
        <p14:creationId xmlns:p14="http://schemas.microsoft.com/office/powerpoint/2010/main" val="17069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30</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131913" y="374859"/>
            <a:ext cx="5964088" cy="4893647"/>
          </a:xfrm>
          <a:prstGeom prst="rect">
            <a:avLst/>
          </a:prstGeom>
          <a:noFill/>
        </p:spPr>
        <p:txBody>
          <a:bodyPr wrap="square" rtlCol="0" anchor="t">
            <a:spAutoFit/>
          </a:bodyPr>
          <a:lstStyle/>
          <a:p>
            <a:pPr algn="just"/>
            <a:r>
              <a:rPr lang="fr-FR" sz="2400" dirty="0"/>
              <a:t>Mimi sursaute devant cette apparition : </a:t>
            </a:r>
          </a:p>
          <a:p>
            <a:pPr algn="just"/>
            <a:r>
              <a:rPr lang="fr-FR" sz="2400" dirty="0"/>
              <a:t>« Mais qui es-tu ? Nous pensions être seuls ici. »  </a:t>
            </a:r>
          </a:p>
          <a:p>
            <a:pPr algn="just"/>
            <a:r>
              <a:rPr lang="fr-FR" sz="2400" dirty="0"/>
              <a:t>Malicieux, leur interlocuteur pouffe de rire. Il est suivi par d’autres rires qui surgissent de nulle part. </a:t>
            </a:r>
          </a:p>
          <a:p>
            <a:pPr algn="just"/>
            <a:r>
              <a:rPr lang="fr-FR" sz="2400" dirty="0"/>
              <a:t>Des voix s’élèvent : </a:t>
            </a:r>
          </a:p>
          <a:p>
            <a:pPr algn="just"/>
            <a:r>
              <a:rPr lang="fr-FR" sz="2400" dirty="0"/>
              <a:t>« Être seuls dans le cerveau, petite microglie ? Mais cela n’est pas possible, nous sommes partout. » Autour de Mimi et Bibli des dizaines d’yeux se mettent à cligner pour mieux les observer. Mimi, enchantée, leur sourit : </a:t>
            </a:r>
          </a:p>
          <a:p>
            <a:pPr algn="just"/>
            <a:r>
              <a:rPr lang="fr-FR" sz="2400" dirty="0"/>
              <a:t>« Qui êtes-vous ? »  </a:t>
            </a:r>
          </a:p>
        </p:txBody>
      </p:sp>
      <p:pic>
        <p:nvPicPr>
          <p:cNvPr id="4" name="Picture 3">
            <a:extLst>
              <a:ext uri="{FF2B5EF4-FFF2-40B4-BE49-F238E27FC236}">
                <a16:creationId xmlns:a16="http://schemas.microsoft.com/office/drawing/2014/main" id="{C98971BB-4565-4178-9D2E-B686AF9FDB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2866" y="567357"/>
            <a:ext cx="5863341" cy="4266986"/>
          </a:xfrm>
          <a:prstGeom prst="rect">
            <a:avLst/>
          </a:prstGeom>
        </p:spPr>
      </p:pic>
      <p:sp>
        <p:nvSpPr>
          <p:cNvPr id="7" name="TextBox 6">
            <a:extLst>
              <a:ext uri="{FF2B5EF4-FFF2-40B4-BE49-F238E27FC236}">
                <a16:creationId xmlns:a16="http://schemas.microsoft.com/office/drawing/2014/main" id="{72E4DBFA-7D28-4711-936F-A7697B11BBDE}"/>
              </a:ext>
            </a:extLst>
          </p:cNvPr>
          <p:cNvSpPr txBox="1"/>
          <p:nvPr/>
        </p:nvSpPr>
        <p:spPr>
          <a:xfrm>
            <a:off x="139181" y="4721799"/>
            <a:ext cx="11403593" cy="1569660"/>
          </a:xfrm>
          <a:prstGeom prst="rect">
            <a:avLst/>
          </a:prstGeom>
          <a:noFill/>
        </p:spPr>
        <p:txBody>
          <a:bodyPr wrap="square" rtlCol="0" anchor="t">
            <a:spAutoFit/>
          </a:bodyPr>
          <a:lstStyle/>
          <a:p>
            <a:pPr algn="just"/>
            <a:r>
              <a:rPr lang="fr-FR" sz="2400" dirty="0"/>
              <a:t>  </a:t>
            </a:r>
          </a:p>
          <a:p>
            <a:pPr algn="just"/>
            <a:r>
              <a:rPr lang="fr-FR" sz="2400" dirty="0"/>
              <a:t>Le personnage le plus proche d’eux lui répond : </a:t>
            </a:r>
          </a:p>
          <a:p>
            <a:pPr algn="just"/>
            <a:r>
              <a:rPr lang="fr-FR" sz="2400" dirty="0"/>
              <a:t>« Je m’appelle Oli, je suis un oligodendrocyte. Nous sommes des amis des neurones, nous enveloppons leur axone et accélérons la vitesse des lumières. »</a:t>
            </a:r>
          </a:p>
        </p:txBody>
      </p:sp>
    </p:spTree>
    <p:extLst>
      <p:ext uri="{BB962C8B-B14F-4D97-AF65-F5344CB8AC3E}">
        <p14:creationId xmlns:p14="http://schemas.microsoft.com/office/powerpoint/2010/main" val="2520890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31</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131912" y="374859"/>
            <a:ext cx="5470579" cy="4524315"/>
          </a:xfrm>
          <a:prstGeom prst="rect">
            <a:avLst/>
          </a:prstGeom>
          <a:noFill/>
        </p:spPr>
        <p:txBody>
          <a:bodyPr wrap="square" rtlCol="0" anchor="t">
            <a:spAutoFit/>
          </a:bodyPr>
          <a:lstStyle/>
          <a:p>
            <a:pPr algn="just"/>
            <a:r>
              <a:rPr lang="fr-FR" sz="2400" dirty="0"/>
              <a:t>_ Alors c’est grâce à toi que ces messages lumineux vont aussi vite ? demande Bibli.</a:t>
            </a:r>
          </a:p>
          <a:p>
            <a:pPr algn="just"/>
            <a:r>
              <a:rPr lang="fr-FR" sz="2400" dirty="0"/>
              <a:t>_Tout à fait ! Grâce à moi, ces étoiles deviennent des étoiles filantes. » </a:t>
            </a:r>
          </a:p>
          <a:p>
            <a:pPr algn="just"/>
            <a:r>
              <a:rPr lang="fr-FR" sz="2400" dirty="0"/>
              <a:t>Suite à cette réponse, des dizaines d’exclamations s’élèvent : </a:t>
            </a:r>
          </a:p>
          <a:p>
            <a:pPr algn="just"/>
            <a:r>
              <a:rPr lang="fr-FR" sz="2400" dirty="0"/>
              <a:t>« Non, ce n’est pas grâce à lui, c’est grâce à moi ! </a:t>
            </a:r>
          </a:p>
          <a:p>
            <a:pPr algn="just"/>
            <a:r>
              <a:rPr lang="fr-FR" sz="2400" dirty="0"/>
              <a:t>_Non à moi ! </a:t>
            </a:r>
          </a:p>
          <a:p>
            <a:pPr algn="just"/>
            <a:r>
              <a:rPr lang="fr-FR" sz="2400" dirty="0"/>
              <a:t>_A moi ! </a:t>
            </a:r>
          </a:p>
          <a:p>
            <a:pPr algn="just"/>
            <a:r>
              <a:rPr lang="fr-FR" sz="2400" dirty="0"/>
              <a:t>_Sans moi, la communication ne se ferait pas ! »  </a:t>
            </a:r>
          </a:p>
        </p:txBody>
      </p:sp>
      <p:sp>
        <p:nvSpPr>
          <p:cNvPr id="7" name="TextBox 6">
            <a:extLst>
              <a:ext uri="{FF2B5EF4-FFF2-40B4-BE49-F238E27FC236}">
                <a16:creationId xmlns:a16="http://schemas.microsoft.com/office/drawing/2014/main" id="{72E4DBFA-7D28-4711-936F-A7697B11BBDE}"/>
              </a:ext>
            </a:extLst>
          </p:cNvPr>
          <p:cNvSpPr txBox="1"/>
          <p:nvPr/>
        </p:nvSpPr>
        <p:spPr>
          <a:xfrm>
            <a:off x="139181" y="4778071"/>
            <a:ext cx="11787026" cy="1569660"/>
          </a:xfrm>
          <a:prstGeom prst="rect">
            <a:avLst/>
          </a:prstGeom>
          <a:noFill/>
        </p:spPr>
        <p:txBody>
          <a:bodyPr wrap="square" rtlCol="0" anchor="t">
            <a:spAutoFit/>
          </a:bodyPr>
          <a:lstStyle/>
          <a:p>
            <a:pPr algn="just"/>
            <a:r>
              <a:rPr lang="fr-FR" sz="2400" dirty="0"/>
              <a:t>Un à un les oligodendrocytes qui entourent l’axone penchent leur tête pour observer Mimi et Bibli. De la tête du neurone jusqu'à sa synapse, chaque portion de l’axone est entourée par un oligodendrocyte. Ceux-ci se mettent tous à se disputer pour savoir qui est le plus important de tous. </a:t>
            </a:r>
          </a:p>
        </p:txBody>
      </p:sp>
      <p:pic>
        <p:nvPicPr>
          <p:cNvPr id="3" name="Picture 2">
            <a:extLst>
              <a:ext uri="{FF2B5EF4-FFF2-40B4-BE49-F238E27FC236}">
                <a16:creationId xmlns:a16="http://schemas.microsoft.com/office/drawing/2014/main" id="{B956CCD7-A288-4CA3-A0EA-8C9E4D4CB8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443" y="392283"/>
            <a:ext cx="5470578" cy="3981157"/>
          </a:xfrm>
          <a:prstGeom prst="rect">
            <a:avLst/>
          </a:prstGeom>
        </p:spPr>
      </p:pic>
    </p:spTree>
    <p:extLst>
      <p:ext uri="{BB962C8B-B14F-4D97-AF65-F5344CB8AC3E}">
        <p14:creationId xmlns:p14="http://schemas.microsoft.com/office/powerpoint/2010/main" val="3161986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32</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131912" y="107570"/>
            <a:ext cx="5987531" cy="6740307"/>
          </a:xfrm>
          <a:prstGeom prst="rect">
            <a:avLst/>
          </a:prstGeom>
          <a:noFill/>
        </p:spPr>
        <p:txBody>
          <a:bodyPr wrap="square" rtlCol="0" anchor="t">
            <a:spAutoFit/>
          </a:bodyPr>
          <a:lstStyle/>
          <a:p>
            <a:pPr algn="just"/>
            <a:r>
              <a:rPr lang="fr-FR" sz="2400" dirty="0"/>
              <a:t>« Oh là </a:t>
            </a:r>
            <a:r>
              <a:rPr lang="fr-FR" sz="2400" dirty="0" err="1"/>
              <a:t>là</a:t>
            </a:r>
            <a:r>
              <a:rPr lang="fr-FR" sz="2400" dirty="0"/>
              <a:t>, dit alors Mimi. Je ne comprend pas du tout ce qui se passe. </a:t>
            </a:r>
          </a:p>
          <a:p>
            <a:pPr algn="just"/>
            <a:r>
              <a:rPr lang="fr-FR" sz="2400" dirty="0"/>
              <a:t>_Arrêtez de vous disputer, s’exclame Bibli. C’est simple, pour savoir qui est le plus important de vous tous, il suffit de demander à quelqu’un qui sait comment ça marche. </a:t>
            </a:r>
          </a:p>
          <a:p>
            <a:pPr algn="just"/>
            <a:r>
              <a:rPr lang="fr-FR" sz="2400" dirty="0"/>
              <a:t>_Ah tu veux parler à notre grande, dit alors Oli. </a:t>
            </a:r>
          </a:p>
          <a:p>
            <a:pPr algn="just"/>
            <a:r>
              <a:rPr lang="fr-FR" sz="2400" dirty="0"/>
              <a:t>Mimi sursaute : </a:t>
            </a:r>
          </a:p>
          <a:p>
            <a:pPr algn="just"/>
            <a:r>
              <a:rPr lang="fr-FR" sz="2400" dirty="0"/>
              <a:t>_ Votre grande ? Vous avez une grande, comme un chef ?  </a:t>
            </a:r>
          </a:p>
          <a:p>
            <a:pPr algn="just"/>
            <a:r>
              <a:rPr lang="fr-FR" sz="2400" dirty="0"/>
              <a:t>_Pas tout à fait, c'est le neurone qu'on entoure, dit Oli, tu peux aller la voir en remontant son axone. »  </a:t>
            </a:r>
          </a:p>
          <a:p>
            <a:pPr algn="just"/>
            <a:r>
              <a:rPr lang="fr-FR" sz="2400" dirty="0"/>
              <a:t>Tout excités, Mimi et Bibli s’empressent de remonter l’axone. A côté d’eux, les messages lumineux filent en sens inverse et les oligodendrocytes les regardent passer en chuchotant. </a:t>
            </a:r>
          </a:p>
        </p:txBody>
      </p:sp>
      <p:sp>
        <p:nvSpPr>
          <p:cNvPr id="7" name="TextBox 6">
            <a:extLst>
              <a:ext uri="{FF2B5EF4-FFF2-40B4-BE49-F238E27FC236}">
                <a16:creationId xmlns:a16="http://schemas.microsoft.com/office/drawing/2014/main" id="{72E4DBFA-7D28-4711-936F-A7697B11BBDE}"/>
              </a:ext>
            </a:extLst>
          </p:cNvPr>
          <p:cNvSpPr txBox="1"/>
          <p:nvPr/>
        </p:nvSpPr>
        <p:spPr>
          <a:xfrm>
            <a:off x="6597748" y="4764730"/>
            <a:ext cx="5359790" cy="1569660"/>
          </a:xfrm>
          <a:prstGeom prst="rect">
            <a:avLst/>
          </a:prstGeom>
          <a:noFill/>
        </p:spPr>
        <p:txBody>
          <a:bodyPr wrap="square" rtlCol="0" anchor="t">
            <a:spAutoFit/>
          </a:bodyPr>
          <a:lstStyle/>
          <a:p>
            <a:pPr algn="just"/>
            <a:r>
              <a:rPr lang="fr-FR" sz="2400" dirty="0"/>
              <a:t>« Ils vont aller parler à la grande.  </a:t>
            </a:r>
          </a:p>
          <a:p>
            <a:pPr algn="just"/>
            <a:r>
              <a:rPr lang="fr-FR" sz="2400" dirty="0"/>
              <a:t>_ Je parie qu’elle dira que c’est moi le plus important. </a:t>
            </a:r>
          </a:p>
          <a:p>
            <a:pPr algn="just"/>
            <a:r>
              <a:rPr lang="fr-FR" sz="2400" dirty="0"/>
              <a:t>_ Non c’est moi ! »</a:t>
            </a:r>
          </a:p>
        </p:txBody>
      </p:sp>
      <p:pic>
        <p:nvPicPr>
          <p:cNvPr id="4" name="Picture 3">
            <a:extLst>
              <a:ext uri="{FF2B5EF4-FFF2-40B4-BE49-F238E27FC236}">
                <a16:creationId xmlns:a16="http://schemas.microsoft.com/office/drawing/2014/main" id="{02C613A5-EAEC-4F70-9E3B-B864674EF3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1232" y="136525"/>
            <a:ext cx="5934515" cy="4318782"/>
          </a:xfrm>
          <a:prstGeom prst="rect">
            <a:avLst/>
          </a:prstGeom>
        </p:spPr>
      </p:pic>
    </p:spTree>
    <p:extLst>
      <p:ext uri="{BB962C8B-B14F-4D97-AF65-F5344CB8AC3E}">
        <p14:creationId xmlns:p14="http://schemas.microsoft.com/office/powerpoint/2010/main" val="3160818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33</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531669" y="360789"/>
            <a:ext cx="5607706" cy="4524315"/>
          </a:xfrm>
          <a:prstGeom prst="rect">
            <a:avLst/>
          </a:prstGeom>
          <a:noFill/>
        </p:spPr>
        <p:txBody>
          <a:bodyPr wrap="square" rtlCol="0" anchor="t">
            <a:spAutoFit/>
          </a:bodyPr>
          <a:lstStyle/>
          <a:p>
            <a:pPr algn="just"/>
            <a:r>
              <a:rPr lang="fr-FR" sz="2400" dirty="0"/>
              <a:t>Mimi et Bibli arrivent enfin à la tête du neurone. </a:t>
            </a:r>
          </a:p>
          <a:p>
            <a:pPr algn="just"/>
            <a:r>
              <a:rPr lang="fr-FR" sz="2400" dirty="0"/>
              <a:t>« Bonjour ! dit Mimi, toute essoufflée, c’est vous la grande ? </a:t>
            </a:r>
          </a:p>
          <a:p>
            <a:pPr algn="just"/>
            <a:r>
              <a:rPr lang="fr-FR" sz="2400" dirty="0"/>
              <a:t>_Bonjour, mes petites microglies. Oui, c’est comme ça que mes amis oligodendrocytes m’appellent. </a:t>
            </a:r>
          </a:p>
          <a:p>
            <a:pPr algn="just"/>
            <a:r>
              <a:rPr lang="fr-FR" sz="2400" dirty="0"/>
              <a:t>_Mais ce n'est pas vous le chef ? </a:t>
            </a:r>
          </a:p>
          <a:p>
            <a:pPr algn="just"/>
            <a:r>
              <a:rPr lang="fr-FR" sz="2400" dirty="0"/>
              <a:t>_Non, je suis désolée. Les oligodendrocytes m’appellent comme cela, simplement parce que je suis plus grande qu’eux. » </a:t>
            </a:r>
          </a:p>
          <a:p>
            <a:pPr algn="just"/>
            <a:r>
              <a:rPr lang="fr-FR" sz="2400" dirty="0"/>
              <a:t>De l’autre bout de l’axone, Oli leur crie :</a:t>
            </a:r>
          </a:p>
        </p:txBody>
      </p:sp>
      <p:sp>
        <p:nvSpPr>
          <p:cNvPr id="7" name="TextBox 6">
            <a:extLst>
              <a:ext uri="{FF2B5EF4-FFF2-40B4-BE49-F238E27FC236}">
                <a16:creationId xmlns:a16="http://schemas.microsoft.com/office/drawing/2014/main" id="{72E4DBFA-7D28-4711-936F-A7697B11BBDE}"/>
              </a:ext>
            </a:extLst>
          </p:cNvPr>
          <p:cNvSpPr txBox="1"/>
          <p:nvPr/>
        </p:nvSpPr>
        <p:spPr>
          <a:xfrm>
            <a:off x="531669" y="4873001"/>
            <a:ext cx="11408898" cy="1200329"/>
          </a:xfrm>
          <a:prstGeom prst="rect">
            <a:avLst/>
          </a:prstGeom>
          <a:noFill/>
        </p:spPr>
        <p:txBody>
          <a:bodyPr wrap="square" rtlCol="0" anchor="t">
            <a:spAutoFit/>
          </a:bodyPr>
          <a:lstStyle/>
          <a:p>
            <a:pPr algn="just"/>
            <a:r>
              <a:rPr lang="fr-FR" sz="2400" dirty="0"/>
              <a:t>« Grande, est-ce que vous pouvez dire à ces microglies que c’est moi qui fais avancer les lumières plus vite ? » </a:t>
            </a:r>
          </a:p>
          <a:p>
            <a:pPr algn="just"/>
            <a:r>
              <a:rPr lang="fr-FR" sz="2400" dirty="0"/>
              <a:t>Des cris de protestation s’élèvent aussitôt. La grande a un sourire indulgent.</a:t>
            </a:r>
          </a:p>
        </p:txBody>
      </p:sp>
      <p:pic>
        <p:nvPicPr>
          <p:cNvPr id="4" name="Picture 3">
            <a:extLst>
              <a:ext uri="{FF2B5EF4-FFF2-40B4-BE49-F238E27FC236}">
                <a16:creationId xmlns:a16="http://schemas.microsoft.com/office/drawing/2014/main" id="{F6B4D664-44B8-4574-881E-4A3AAC860A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6118" y="360789"/>
            <a:ext cx="5778154" cy="4403188"/>
          </a:xfrm>
          <a:prstGeom prst="rect">
            <a:avLst/>
          </a:prstGeom>
        </p:spPr>
      </p:pic>
    </p:spTree>
    <p:extLst>
      <p:ext uri="{BB962C8B-B14F-4D97-AF65-F5344CB8AC3E}">
        <p14:creationId xmlns:p14="http://schemas.microsoft.com/office/powerpoint/2010/main" val="2191156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34</a:t>
            </a:fld>
            <a:endParaRPr lang="en-GB" dirty="0"/>
          </a:p>
        </p:txBody>
      </p:sp>
      <p:sp>
        <p:nvSpPr>
          <p:cNvPr id="10" name="TextBox 9">
            <a:extLst>
              <a:ext uri="{FF2B5EF4-FFF2-40B4-BE49-F238E27FC236}">
                <a16:creationId xmlns:a16="http://schemas.microsoft.com/office/drawing/2014/main" id="{EF408DCA-0F8D-4799-914D-E7AC0D5589E8}"/>
              </a:ext>
            </a:extLst>
          </p:cNvPr>
          <p:cNvSpPr txBox="1"/>
          <p:nvPr/>
        </p:nvSpPr>
        <p:spPr>
          <a:xfrm>
            <a:off x="531669" y="93500"/>
            <a:ext cx="11408898" cy="4154984"/>
          </a:xfrm>
          <a:prstGeom prst="rect">
            <a:avLst/>
          </a:prstGeom>
          <a:noFill/>
        </p:spPr>
        <p:txBody>
          <a:bodyPr wrap="square" rtlCol="0" anchor="t">
            <a:spAutoFit/>
          </a:bodyPr>
          <a:lstStyle/>
          <a:p>
            <a:pPr algn="just"/>
            <a:r>
              <a:rPr lang="fr-FR" sz="2400" dirty="0"/>
              <a:t>« Alors ? demande Bibli, impatient de savoir. </a:t>
            </a:r>
          </a:p>
          <a:p>
            <a:pPr algn="just"/>
            <a:r>
              <a:rPr lang="fr-FR" sz="2400" dirty="0"/>
              <a:t>_Hé bien, répond la neurone, en vérité, tous mes oligodendrocytes sont importants. Si un seul d’entre eux arrêtait de s’enrouler autour de l’axone, je ne pourrais plus communiquer aussi vite. Mais j’ai beau leur répéter tous les jours, il y en a toujours un pour se croire plus important que les autres. » </a:t>
            </a:r>
          </a:p>
          <a:p>
            <a:pPr algn="just"/>
            <a:r>
              <a:rPr lang="fr-FR" sz="2400" dirty="0"/>
              <a:t>Mimi et Bibli se regardent et sourient. Ils trouvent que ce neurone a l’air très sage. </a:t>
            </a:r>
          </a:p>
          <a:p>
            <a:pPr algn="just"/>
            <a:r>
              <a:rPr lang="fr-FR" sz="2400" dirty="0"/>
              <a:t>« Au fait, demande Bibli, vous savez peut-être qui est le chef ? On voudrait lui demander si Mimi peut prendre des vacances. </a:t>
            </a:r>
          </a:p>
          <a:p>
            <a:pPr algn="just"/>
            <a:endParaRPr lang="fr-FR" sz="2400" dirty="0"/>
          </a:p>
          <a:p>
            <a:pPr algn="just"/>
            <a:endParaRPr lang="fr-FR" sz="2400" dirty="0"/>
          </a:p>
          <a:p>
            <a:pPr algn="just"/>
            <a:endParaRPr lang="fr-FR" sz="2400" dirty="0"/>
          </a:p>
        </p:txBody>
      </p:sp>
      <p:sp>
        <p:nvSpPr>
          <p:cNvPr id="7" name="TextBox 6">
            <a:extLst>
              <a:ext uri="{FF2B5EF4-FFF2-40B4-BE49-F238E27FC236}">
                <a16:creationId xmlns:a16="http://schemas.microsoft.com/office/drawing/2014/main" id="{72E4DBFA-7D28-4711-936F-A7697B11BBDE}"/>
              </a:ext>
            </a:extLst>
          </p:cNvPr>
          <p:cNvSpPr txBox="1"/>
          <p:nvPr/>
        </p:nvSpPr>
        <p:spPr>
          <a:xfrm>
            <a:off x="531669" y="3042073"/>
            <a:ext cx="5146145" cy="3785652"/>
          </a:xfrm>
          <a:prstGeom prst="rect">
            <a:avLst/>
          </a:prstGeom>
          <a:noFill/>
        </p:spPr>
        <p:txBody>
          <a:bodyPr wrap="square" rtlCol="0" anchor="t">
            <a:spAutoFit/>
          </a:bodyPr>
          <a:lstStyle/>
          <a:p>
            <a:pPr algn="just"/>
            <a:r>
              <a:rPr lang="fr-FR" sz="2400" dirty="0"/>
              <a:t>_Non, je ne sais pas mais, allez donc demander au neurone qui est au bout de cette dendrite. Il communique souvent donc je pense que c'est quelqu'un d'important. </a:t>
            </a:r>
          </a:p>
          <a:p>
            <a:pPr algn="just"/>
            <a:r>
              <a:rPr lang="fr-FR" sz="2400" dirty="0"/>
              <a:t>_D’accord, merci ! » </a:t>
            </a:r>
          </a:p>
          <a:p>
            <a:pPr algn="just"/>
            <a:r>
              <a:rPr lang="fr-FR" sz="2400" dirty="0"/>
              <a:t>Alors que Mimi et Bibli s’éloignent, les étoiles continuent de filer et, au loin, des dizaines d’oligodendrocytes leur disent au revoir.</a:t>
            </a:r>
          </a:p>
        </p:txBody>
      </p:sp>
      <p:pic>
        <p:nvPicPr>
          <p:cNvPr id="6" name="Picture 5">
            <a:extLst>
              <a:ext uri="{FF2B5EF4-FFF2-40B4-BE49-F238E27FC236}">
                <a16:creationId xmlns:a16="http://schemas.microsoft.com/office/drawing/2014/main" id="{F0635177-ED31-483B-97E9-98C423E4D1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9956" y="3014254"/>
            <a:ext cx="5998469" cy="3259458"/>
          </a:xfrm>
          <a:prstGeom prst="rect">
            <a:avLst/>
          </a:prstGeom>
        </p:spPr>
      </p:pic>
    </p:spTree>
    <p:extLst>
      <p:ext uri="{BB962C8B-B14F-4D97-AF65-F5344CB8AC3E}">
        <p14:creationId xmlns:p14="http://schemas.microsoft.com/office/powerpoint/2010/main" val="367880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0D1C5-2CB9-461E-9BCE-E67A32784A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18" b="-412"/>
          <a:stretch/>
        </p:blipFill>
        <p:spPr>
          <a:xfrm>
            <a:off x="494799" y="2911545"/>
            <a:ext cx="4770069" cy="3695727"/>
          </a:xfrm>
          <a:prstGeom prst="rect">
            <a:avLst/>
          </a:prstGeom>
        </p:spPr>
      </p:pic>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35</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166468" y="424561"/>
            <a:ext cx="5685691" cy="2246769"/>
          </a:xfrm>
          <a:prstGeom prst="rect">
            <a:avLst/>
          </a:prstGeom>
          <a:noFill/>
        </p:spPr>
        <p:txBody>
          <a:bodyPr wrap="square" rtlCol="0" anchor="t">
            <a:spAutoFit/>
          </a:bodyPr>
          <a:lstStyle/>
          <a:p>
            <a:pPr algn="ctr"/>
            <a:r>
              <a:rPr lang="fr-FR" sz="2000" b="1" dirty="0"/>
              <a:t>Pour aller plus loin... </a:t>
            </a:r>
          </a:p>
          <a:p>
            <a:pPr algn="just"/>
            <a:endParaRPr lang="fr-FR" sz="2000" dirty="0"/>
          </a:p>
          <a:p>
            <a:pPr algn="just"/>
            <a:r>
              <a:rPr lang="fr-FR" sz="2000" dirty="0"/>
              <a:t>Comme les microglies et les astrocytes, les oligodendrocytes sont un type de cellules gliales. Ils entourent les axones de certains neurones, formant la gaine de myéline. Cela isole les potentiels d'action de l'extérieur, ce qui les fait aller plus vite</a:t>
            </a:r>
          </a:p>
        </p:txBody>
      </p:sp>
      <p:sp>
        <p:nvSpPr>
          <p:cNvPr id="5" name="TextBox 4">
            <a:extLst>
              <a:ext uri="{FF2B5EF4-FFF2-40B4-BE49-F238E27FC236}">
                <a16:creationId xmlns:a16="http://schemas.microsoft.com/office/drawing/2014/main" id="{5FF1F6CC-BB2D-4639-8430-4F719CD9E52E}"/>
              </a:ext>
            </a:extLst>
          </p:cNvPr>
          <p:cNvSpPr txBox="1"/>
          <p:nvPr/>
        </p:nvSpPr>
        <p:spPr>
          <a:xfrm>
            <a:off x="6095999" y="559342"/>
            <a:ext cx="5901397" cy="5016758"/>
          </a:xfrm>
          <a:prstGeom prst="rect">
            <a:avLst/>
          </a:prstGeom>
          <a:noFill/>
        </p:spPr>
        <p:txBody>
          <a:bodyPr wrap="square" rtlCol="0" anchor="t">
            <a:spAutoFit/>
          </a:bodyPr>
          <a:lstStyle/>
          <a:p>
            <a:pPr algn="just"/>
            <a:r>
              <a:rPr lang="fr-FR" sz="2000" dirty="0"/>
              <a:t>Ainsi la transmission de l'information nerveuse est accélérée. Par exemple, lors du réflexe </a:t>
            </a:r>
            <a:r>
              <a:rPr lang="fr-FR" sz="2000" dirty="0" err="1"/>
              <a:t>rotuléen</a:t>
            </a:r>
            <a:r>
              <a:rPr lang="fr-FR" sz="2000" dirty="0"/>
              <a:t> (on tend la jambe quand on reçoit un coup sur le genou), il s'écoule seulement 40 millisecondes entre le coup et le mouvement, car le neurone qui transmet l'information du coup et celui qui ordonne à la jambe de se tendre sont tous les deux myélinisés par des oligodendrocytes. </a:t>
            </a:r>
          </a:p>
          <a:p>
            <a:pPr algn="just"/>
            <a:endParaRPr lang="fr-FR" sz="2000" dirty="0"/>
          </a:p>
          <a:p>
            <a:pPr algn="just"/>
            <a:r>
              <a:rPr lang="fr-FR" sz="2000" dirty="0"/>
              <a:t>Il existe une maladie, la sclérose en plaque, où les neurones se mettent à dysfonctionner et mourir car leur gaine de myéline se détériore. Dans certains cas, les astrocytes sécréteraient une substance toxique pour les cellules gliales productrices de myéline, les faisant dégénérer. Les interactions entres cellules gliales et neurones sont encore mal comprises et parfois, surprenantes.</a:t>
            </a:r>
          </a:p>
        </p:txBody>
      </p:sp>
      <p:sp>
        <p:nvSpPr>
          <p:cNvPr id="21" name="TextBox 20">
            <a:extLst>
              <a:ext uri="{FF2B5EF4-FFF2-40B4-BE49-F238E27FC236}">
                <a16:creationId xmlns:a16="http://schemas.microsoft.com/office/drawing/2014/main" id="{B9BF6229-CFF8-4390-AD99-D68A9717BCC3}"/>
              </a:ext>
            </a:extLst>
          </p:cNvPr>
          <p:cNvSpPr txBox="1"/>
          <p:nvPr/>
        </p:nvSpPr>
        <p:spPr>
          <a:xfrm>
            <a:off x="216996" y="3763421"/>
            <a:ext cx="1749668" cy="307777"/>
          </a:xfrm>
          <a:prstGeom prst="rect">
            <a:avLst/>
          </a:prstGeom>
          <a:noFill/>
        </p:spPr>
        <p:txBody>
          <a:bodyPr wrap="square" rtlCol="0">
            <a:spAutoFit/>
          </a:bodyPr>
          <a:lstStyle/>
          <a:p>
            <a:r>
              <a:rPr lang="fr-FR" sz="1400" dirty="0"/>
              <a:t>Neurone</a:t>
            </a:r>
            <a:endParaRPr lang="en-GB" sz="1400" dirty="0"/>
          </a:p>
        </p:txBody>
      </p:sp>
      <p:cxnSp>
        <p:nvCxnSpPr>
          <p:cNvPr id="16" name="Straight Arrow Connector 15">
            <a:extLst>
              <a:ext uri="{FF2B5EF4-FFF2-40B4-BE49-F238E27FC236}">
                <a16:creationId xmlns:a16="http://schemas.microsoft.com/office/drawing/2014/main" id="{D24EBB18-013D-4C8D-B5C6-876D3E7D4ED2}"/>
              </a:ext>
            </a:extLst>
          </p:cNvPr>
          <p:cNvCxnSpPr>
            <a:cxnSpLocks/>
          </p:cNvCxnSpPr>
          <p:nvPr/>
        </p:nvCxnSpPr>
        <p:spPr>
          <a:xfrm>
            <a:off x="651803" y="4436942"/>
            <a:ext cx="478300" cy="230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6A18D12-B6F0-44BA-AA90-4B8213D656C4}"/>
              </a:ext>
            </a:extLst>
          </p:cNvPr>
          <p:cNvCxnSpPr>
            <a:cxnSpLocks/>
          </p:cNvCxnSpPr>
          <p:nvPr/>
        </p:nvCxnSpPr>
        <p:spPr>
          <a:xfrm flipH="1">
            <a:off x="2983570" y="2997056"/>
            <a:ext cx="139458" cy="437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32A289-8103-4017-9D70-96803178E884}"/>
              </a:ext>
            </a:extLst>
          </p:cNvPr>
          <p:cNvCxnSpPr>
            <a:cxnSpLocks/>
          </p:cNvCxnSpPr>
          <p:nvPr/>
        </p:nvCxnSpPr>
        <p:spPr>
          <a:xfrm flipH="1" flipV="1">
            <a:off x="2511142" y="5264378"/>
            <a:ext cx="737381" cy="529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4D2FF2D-7E9E-4618-ADCD-00100752762F}"/>
              </a:ext>
            </a:extLst>
          </p:cNvPr>
          <p:cNvSpPr txBox="1"/>
          <p:nvPr/>
        </p:nvSpPr>
        <p:spPr>
          <a:xfrm>
            <a:off x="3481756" y="5699327"/>
            <a:ext cx="942535" cy="307777"/>
          </a:xfrm>
          <a:prstGeom prst="rect">
            <a:avLst/>
          </a:prstGeom>
          <a:noFill/>
        </p:spPr>
        <p:txBody>
          <a:bodyPr wrap="square" rtlCol="0">
            <a:spAutoFit/>
          </a:bodyPr>
          <a:lstStyle/>
          <a:p>
            <a:r>
              <a:rPr lang="en-GB" sz="1400" dirty="0" err="1"/>
              <a:t>Myéline</a:t>
            </a:r>
            <a:endParaRPr lang="en-GB" sz="1400" dirty="0"/>
          </a:p>
        </p:txBody>
      </p:sp>
      <p:sp>
        <p:nvSpPr>
          <p:cNvPr id="49" name="TextBox 48">
            <a:extLst>
              <a:ext uri="{FF2B5EF4-FFF2-40B4-BE49-F238E27FC236}">
                <a16:creationId xmlns:a16="http://schemas.microsoft.com/office/drawing/2014/main" id="{EBAD097D-A741-4396-9881-CB8DA3FA4129}"/>
              </a:ext>
            </a:extLst>
          </p:cNvPr>
          <p:cNvSpPr txBox="1"/>
          <p:nvPr/>
        </p:nvSpPr>
        <p:spPr>
          <a:xfrm>
            <a:off x="1935716" y="2662566"/>
            <a:ext cx="1749668" cy="307777"/>
          </a:xfrm>
          <a:prstGeom prst="rect">
            <a:avLst/>
          </a:prstGeom>
          <a:noFill/>
        </p:spPr>
        <p:txBody>
          <a:bodyPr wrap="square" rtlCol="0">
            <a:spAutoFit/>
          </a:bodyPr>
          <a:lstStyle/>
          <a:p>
            <a:r>
              <a:rPr lang="fr-FR" sz="1400" dirty="0"/>
              <a:t>Oligodendrocyte</a:t>
            </a:r>
            <a:endParaRPr lang="en-GB" sz="1400" dirty="0"/>
          </a:p>
        </p:txBody>
      </p:sp>
    </p:spTree>
    <p:extLst>
      <p:ext uri="{BB962C8B-B14F-4D97-AF65-F5344CB8AC3E}">
        <p14:creationId xmlns:p14="http://schemas.microsoft.com/office/powerpoint/2010/main" val="2586547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36</a:t>
            </a:fld>
            <a:endParaRPr lang="en-GB" dirty="0"/>
          </a:p>
        </p:txBody>
      </p:sp>
      <p:sp>
        <p:nvSpPr>
          <p:cNvPr id="7" name="TextBox 6">
            <a:extLst>
              <a:ext uri="{FF2B5EF4-FFF2-40B4-BE49-F238E27FC236}">
                <a16:creationId xmlns:a16="http://schemas.microsoft.com/office/drawing/2014/main" id="{72E4DBFA-7D28-4711-936F-A7697B11BBDE}"/>
              </a:ext>
            </a:extLst>
          </p:cNvPr>
          <p:cNvSpPr txBox="1"/>
          <p:nvPr/>
        </p:nvSpPr>
        <p:spPr>
          <a:xfrm>
            <a:off x="503533" y="692767"/>
            <a:ext cx="5146145" cy="5262979"/>
          </a:xfrm>
          <a:prstGeom prst="rect">
            <a:avLst/>
          </a:prstGeom>
          <a:noFill/>
        </p:spPr>
        <p:txBody>
          <a:bodyPr wrap="square" rtlCol="0" anchor="t">
            <a:spAutoFit/>
          </a:bodyPr>
          <a:lstStyle/>
          <a:p>
            <a:pPr algn="just"/>
            <a:r>
              <a:rPr lang="fr-FR" sz="2400" dirty="0"/>
              <a:t>Bibli et Mimi continuent leur chemin. C’est alors qu’au détour d'un axone, Mimi entend son nom : </a:t>
            </a:r>
          </a:p>
          <a:p>
            <a:pPr algn="just"/>
            <a:r>
              <a:rPr lang="fr-FR" sz="2400" dirty="0"/>
              <a:t>« Mimi ! </a:t>
            </a:r>
          </a:p>
          <a:p>
            <a:pPr algn="just"/>
            <a:r>
              <a:rPr lang="fr-FR" sz="2400" dirty="0"/>
              <a:t>_Mais c’est Louis ! s’exclame Mimi. </a:t>
            </a:r>
          </a:p>
          <a:p>
            <a:pPr algn="just"/>
            <a:r>
              <a:rPr lang="fr-FR" sz="2400" dirty="0"/>
              <a:t>_Mimi, te voilà revenue ! Tu m’as manqué ! Bonjour Bibli, ça faisait longtemps que je ne t’avais pas vu. » </a:t>
            </a:r>
          </a:p>
          <a:p>
            <a:pPr algn="just"/>
            <a:endParaRPr lang="fr-FR" sz="2400" dirty="0"/>
          </a:p>
          <a:p>
            <a:pPr algn="just"/>
            <a:r>
              <a:rPr lang="fr-FR" sz="2400" dirty="0"/>
              <a:t>Mimi est enfin rentrée ! Mais elle regarde autour d’elle et s’aperçoit alors que Louis est tout sale ! Après son long voyage, elle se retrouve avec encore plus de travail…</a:t>
            </a:r>
          </a:p>
        </p:txBody>
      </p:sp>
      <p:pic>
        <p:nvPicPr>
          <p:cNvPr id="3" name="Picture 2">
            <a:extLst>
              <a:ext uri="{FF2B5EF4-FFF2-40B4-BE49-F238E27FC236}">
                <a16:creationId xmlns:a16="http://schemas.microsoft.com/office/drawing/2014/main" id="{ABDC7725-084D-4758-891C-C672FD02FD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4794" y="902254"/>
            <a:ext cx="6350204" cy="4527875"/>
          </a:xfrm>
          <a:prstGeom prst="rect">
            <a:avLst/>
          </a:prstGeom>
        </p:spPr>
      </p:pic>
    </p:spTree>
    <p:extLst>
      <p:ext uri="{BB962C8B-B14F-4D97-AF65-F5344CB8AC3E}">
        <p14:creationId xmlns:p14="http://schemas.microsoft.com/office/powerpoint/2010/main" val="1190120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37</a:t>
            </a:fld>
            <a:endParaRPr lang="en-GB" dirty="0"/>
          </a:p>
        </p:txBody>
      </p:sp>
      <p:sp>
        <p:nvSpPr>
          <p:cNvPr id="7" name="TextBox 6">
            <a:extLst>
              <a:ext uri="{FF2B5EF4-FFF2-40B4-BE49-F238E27FC236}">
                <a16:creationId xmlns:a16="http://schemas.microsoft.com/office/drawing/2014/main" id="{72E4DBFA-7D28-4711-936F-A7697B11BBDE}"/>
              </a:ext>
            </a:extLst>
          </p:cNvPr>
          <p:cNvSpPr txBox="1"/>
          <p:nvPr/>
        </p:nvSpPr>
        <p:spPr>
          <a:xfrm>
            <a:off x="503533" y="692767"/>
            <a:ext cx="5146145" cy="5632311"/>
          </a:xfrm>
          <a:prstGeom prst="rect">
            <a:avLst/>
          </a:prstGeom>
          <a:noFill/>
        </p:spPr>
        <p:txBody>
          <a:bodyPr wrap="square" rtlCol="0" anchor="t">
            <a:spAutoFit/>
          </a:bodyPr>
          <a:lstStyle/>
          <a:p>
            <a:pPr algn="just"/>
            <a:r>
              <a:rPr lang="fr-FR" sz="2400" dirty="0"/>
              <a:t>Astride, l'astrocyte, bien réveillée, dit alors à Mimi, avec de grands yeux :</a:t>
            </a:r>
          </a:p>
          <a:p>
            <a:pPr algn="just"/>
            <a:r>
              <a:rPr lang="fr-FR" sz="2400" dirty="0"/>
              <a:t>« Alors comme ça, tu étais partie chercher le chef ? </a:t>
            </a:r>
          </a:p>
          <a:p>
            <a:pPr algn="just"/>
            <a:r>
              <a:rPr lang="fr-FR" sz="2400" dirty="0"/>
              <a:t>_ Oui Astride, je voulais un peu de vacances ! Mais je ne l’ai pas trouvé… En fait, j’ai l’impression qu’il n’y a pas de chef dans le cerveau. Tout le monde parle, tout le monde écoute, et ça marche ! </a:t>
            </a:r>
          </a:p>
          <a:p>
            <a:pPr algn="just"/>
            <a:r>
              <a:rPr lang="fr-FR" sz="2400" dirty="0"/>
              <a:t>_ Mais, il suffit me le demander, bécassine. Je te l'aurais dit qu'il n'y avait pas de chef dans le cerveau ! Mais c’est bien que tu aies voyagé pour le découvrir par toi-même. »</a:t>
            </a:r>
          </a:p>
        </p:txBody>
      </p:sp>
      <p:pic>
        <p:nvPicPr>
          <p:cNvPr id="4" name="Picture 3">
            <a:extLst>
              <a:ext uri="{FF2B5EF4-FFF2-40B4-BE49-F238E27FC236}">
                <a16:creationId xmlns:a16="http://schemas.microsoft.com/office/drawing/2014/main" id="{DCDA47D5-A034-475E-88A7-1C4C664930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1899" y="1038542"/>
            <a:ext cx="5991355" cy="4356417"/>
          </a:xfrm>
          <a:prstGeom prst="rect">
            <a:avLst/>
          </a:prstGeom>
        </p:spPr>
      </p:pic>
    </p:spTree>
    <p:extLst>
      <p:ext uri="{BB962C8B-B14F-4D97-AF65-F5344CB8AC3E}">
        <p14:creationId xmlns:p14="http://schemas.microsoft.com/office/powerpoint/2010/main" val="812695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38</a:t>
            </a:fld>
            <a:endParaRPr lang="en-GB" dirty="0"/>
          </a:p>
        </p:txBody>
      </p:sp>
      <p:sp>
        <p:nvSpPr>
          <p:cNvPr id="7" name="TextBox 6">
            <a:extLst>
              <a:ext uri="{FF2B5EF4-FFF2-40B4-BE49-F238E27FC236}">
                <a16:creationId xmlns:a16="http://schemas.microsoft.com/office/drawing/2014/main" id="{72E4DBFA-7D28-4711-936F-A7697B11BBDE}"/>
              </a:ext>
            </a:extLst>
          </p:cNvPr>
          <p:cNvSpPr txBox="1"/>
          <p:nvPr/>
        </p:nvSpPr>
        <p:spPr>
          <a:xfrm>
            <a:off x="503533" y="692767"/>
            <a:ext cx="6347433" cy="5632311"/>
          </a:xfrm>
          <a:prstGeom prst="rect">
            <a:avLst/>
          </a:prstGeom>
          <a:noFill/>
        </p:spPr>
        <p:txBody>
          <a:bodyPr wrap="square" rtlCol="0" anchor="t">
            <a:spAutoFit/>
          </a:bodyPr>
          <a:lstStyle/>
          <a:p>
            <a:pPr algn="just"/>
            <a:r>
              <a:rPr lang="fr-FR" sz="2400" dirty="0"/>
              <a:t>Mimi regarde alors Louis tout sale et soupire. Bibli sait que Mimi va devoir tout nettoyer et qu’elle s’en veut d’être partie si longtemps. Alors, il appelle toutes les autres microglies pour qu’elles viennent l’aider. Plein de microglies aident Mimi à nettoyer Louis, qui en un clin d’œil se retrouve propre. Astride dit alors: </a:t>
            </a:r>
          </a:p>
          <a:p>
            <a:pPr algn="just"/>
            <a:r>
              <a:rPr lang="fr-FR" sz="2400" dirty="0"/>
              <a:t>« Tu vois Mimi, dans le cerveau, tout le monde a un rôle, un travail. Les neurones parlent entre eux, les microglies nettoient, les astrocytes distribuent à manger et aident les autres, les oligodendrocytes accélèrent les messages. Nous n'avons pas besoin de chef, tout le monde sait ce qu'il a à faire ! Et si tu as un problème ou es débordée, les autres viennent t'aider.  »</a:t>
            </a:r>
          </a:p>
        </p:txBody>
      </p:sp>
      <p:pic>
        <p:nvPicPr>
          <p:cNvPr id="3" name="Picture 2">
            <a:extLst>
              <a:ext uri="{FF2B5EF4-FFF2-40B4-BE49-F238E27FC236}">
                <a16:creationId xmlns:a16="http://schemas.microsoft.com/office/drawing/2014/main" id="{D48D75B0-F8E2-4EDA-B867-0FD43762A3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0966" y="2009079"/>
            <a:ext cx="4837501" cy="3484354"/>
          </a:xfrm>
          <a:prstGeom prst="rect">
            <a:avLst/>
          </a:prstGeom>
        </p:spPr>
      </p:pic>
    </p:spTree>
    <p:extLst>
      <p:ext uri="{BB962C8B-B14F-4D97-AF65-F5344CB8AC3E}">
        <p14:creationId xmlns:p14="http://schemas.microsoft.com/office/powerpoint/2010/main" val="4075733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39</a:t>
            </a:fld>
            <a:endParaRPr lang="en-GB" dirty="0"/>
          </a:p>
        </p:txBody>
      </p:sp>
      <p:sp>
        <p:nvSpPr>
          <p:cNvPr id="7" name="TextBox 6">
            <a:extLst>
              <a:ext uri="{FF2B5EF4-FFF2-40B4-BE49-F238E27FC236}">
                <a16:creationId xmlns:a16="http://schemas.microsoft.com/office/drawing/2014/main" id="{72E4DBFA-7D28-4711-936F-A7697B11BBDE}"/>
              </a:ext>
            </a:extLst>
          </p:cNvPr>
          <p:cNvSpPr txBox="1"/>
          <p:nvPr/>
        </p:nvSpPr>
        <p:spPr>
          <a:xfrm>
            <a:off x="496002" y="345160"/>
            <a:ext cx="3730842" cy="5632311"/>
          </a:xfrm>
          <a:prstGeom prst="rect">
            <a:avLst/>
          </a:prstGeom>
          <a:noFill/>
        </p:spPr>
        <p:txBody>
          <a:bodyPr wrap="square" rtlCol="0" anchor="t">
            <a:spAutoFit/>
          </a:bodyPr>
          <a:lstStyle/>
          <a:p>
            <a:pPr algn="just"/>
            <a:r>
              <a:rPr lang="fr-FR" sz="2400" dirty="0"/>
              <a:t>Finalement, Mimi est tout de même contente d’avoir entrepris son voyage. Elle a découvert plein de choses avec Bibli, et maintenant, elle sait qu’elle peut se reposer quand elle en a besoin ! </a:t>
            </a:r>
          </a:p>
          <a:p>
            <a:pPr algn="just"/>
            <a:endParaRPr lang="fr-FR" sz="2400" dirty="0"/>
          </a:p>
          <a:p>
            <a:pPr algn="just"/>
            <a:r>
              <a:rPr lang="fr-FR" sz="2400" dirty="0"/>
              <a:t>C'est de cette façon que Mimi découvrit qu’il n’y a pas de chef dans le cerveau, que tout le monde a un rôle et que ce système fonctionne en harmonie.</a:t>
            </a:r>
          </a:p>
        </p:txBody>
      </p:sp>
      <p:pic>
        <p:nvPicPr>
          <p:cNvPr id="4" name="Picture 3">
            <a:extLst>
              <a:ext uri="{FF2B5EF4-FFF2-40B4-BE49-F238E27FC236}">
                <a16:creationId xmlns:a16="http://schemas.microsoft.com/office/drawing/2014/main" id="{46A7F07D-4E7A-48D9-9D70-00289B1E24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0802" y="692767"/>
            <a:ext cx="7085196" cy="5049999"/>
          </a:xfrm>
          <a:prstGeom prst="rect">
            <a:avLst/>
          </a:prstGeom>
        </p:spPr>
      </p:pic>
    </p:spTree>
    <p:extLst>
      <p:ext uri="{BB962C8B-B14F-4D97-AF65-F5344CB8AC3E}">
        <p14:creationId xmlns:p14="http://schemas.microsoft.com/office/powerpoint/2010/main" val="127358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4</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37625" y="395070"/>
            <a:ext cx="6788597" cy="2308324"/>
          </a:xfrm>
          <a:prstGeom prst="rect">
            <a:avLst/>
          </a:prstGeom>
          <a:noFill/>
        </p:spPr>
        <p:txBody>
          <a:bodyPr wrap="square" rtlCol="0" anchor="t">
            <a:spAutoFit/>
          </a:bodyPr>
          <a:lstStyle/>
          <a:p>
            <a:pPr algn="just"/>
            <a:r>
              <a:rPr lang="fr-FR" sz="2400" dirty="0"/>
              <a:t>Louis est le neurone dont s’occupe Mimi. Elle le nettoie, et Louis adore ça.</a:t>
            </a:r>
          </a:p>
          <a:p>
            <a:pPr algn="just"/>
            <a:endParaRPr lang="fr-FR" sz="2400" dirty="0"/>
          </a:p>
          <a:p>
            <a:pPr algn="just"/>
            <a:endParaRPr lang="fr-FR" sz="2400" dirty="0"/>
          </a:p>
          <a:p>
            <a:pPr algn="just"/>
            <a:r>
              <a:rPr lang="fr-FR" sz="2400" dirty="0"/>
              <a:t>Elle commence par la tête, car c’est le plus facile : c’est gros, c’est rond, c'est le soma. </a:t>
            </a:r>
          </a:p>
        </p:txBody>
      </p:sp>
      <p:pic>
        <p:nvPicPr>
          <p:cNvPr id="6" name="Picture 5">
            <a:extLst>
              <a:ext uri="{FF2B5EF4-FFF2-40B4-BE49-F238E27FC236}">
                <a16:creationId xmlns:a16="http://schemas.microsoft.com/office/drawing/2014/main" id="{C453D0B5-C092-4C35-B55B-308B598A11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7219" y="395070"/>
            <a:ext cx="4547156" cy="3258000"/>
          </a:xfrm>
          <a:prstGeom prst="rect">
            <a:avLst/>
          </a:prstGeom>
        </p:spPr>
      </p:pic>
      <p:pic>
        <p:nvPicPr>
          <p:cNvPr id="10" name="Picture 9">
            <a:extLst>
              <a:ext uri="{FF2B5EF4-FFF2-40B4-BE49-F238E27FC236}">
                <a16:creationId xmlns:a16="http://schemas.microsoft.com/office/drawing/2014/main" id="{5F4CF633-A016-4B95-BEE5-90497A52FC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87" y="2908495"/>
            <a:ext cx="4547156" cy="3258000"/>
          </a:xfrm>
          <a:prstGeom prst="rect">
            <a:avLst/>
          </a:prstGeom>
        </p:spPr>
      </p:pic>
      <p:sp>
        <p:nvSpPr>
          <p:cNvPr id="11" name="TextBox 10">
            <a:extLst>
              <a:ext uri="{FF2B5EF4-FFF2-40B4-BE49-F238E27FC236}">
                <a16:creationId xmlns:a16="http://schemas.microsoft.com/office/drawing/2014/main" id="{B886F926-7059-44A0-90BD-903D2B6D7C92}"/>
              </a:ext>
            </a:extLst>
          </p:cNvPr>
          <p:cNvSpPr txBox="1"/>
          <p:nvPr/>
        </p:nvSpPr>
        <p:spPr>
          <a:xfrm>
            <a:off x="5065778" y="4180722"/>
            <a:ext cx="6788597" cy="830997"/>
          </a:xfrm>
          <a:prstGeom prst="rect">
            <a:avLst/>
          </a:prstGeom>
          <a:noFill/>
        </p:spPr>
        <p:txBody>
          <a:bodyPr wrap="square" rtlCol="0" anchor="t">
            <a:spAutoFit/>
          </a:bodyPr>
          <a:lstStyle/>
          <a:p>
            <a:pPr algn="just"/>
            <a:r>
              <a:rPr lang="fr-FR" sz="2400" dirty="0"/>
              <a:t>Elle fait ensuite le grand bras du neurone et qui est tout droit, c'est l'axone</a:t>
            </a:r>
          </a:p>
        </p:txBody>
      </p:sp>
    </p:spTree>
    <p:extLst>
      <p:ext uri="{BB962C8B-B14F-4D97-AF65-F5344CB8AC3E}">
        <p14:creationId xmlns:p14="http://schemas.microsoft.com/office/powerpoint/2010/main" val="1302258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5</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37625" y="395070"/>
            <a:ext cx="4459458" cy="5262979"/>
          </a:xfrm>
          <a:prstGeom prst="rect">
            <a:avLst/>
          </a:prstGeom>
          <a:noFill/>
        </p:spPr>
        <p:txBody>
          <a:bodyPr wrap="square" rtlCol="0" anchor="t">
            <a:spAutoFit/>
          </a:bodyPr>
          <a:lstStyle/>
          <a:p>
            <a:pPr algn="just"/>
            <a:r>
              <a:rPr lang="fr-FR" sz="2400" dirty="0"/>
              <a:t>Puis elle nettoie les cheveux du neurone, les dendrites.</a:t>
            </a:r>
          </a:p>
          <a:p>
            <a:pPr algn="just"/>
            <a:r>
              <a:rPr lang="fr-FR" sz="2400" dirty="0"/>
              <a:t>Mimi se plie dans tous les sens pour nettoyer tous les petits coins… c’est fatigant ! Aujourd’hui, Louis travaille vraiment beaucoup et se plaint d’avoir des picotements dans les cheveux. Mimi va le masser. </a:t>
            </a:r>
          </a:p>
          <a:p>
            <a:pPr algn="just"/>
            <a:r>
              <a:rPr lang="fr-FR" sz="2400" dirty="0"/>
              <a:t>“Tu peux masser un peu plus fort s’il te plaît Mimi ? demande Louis. </a:t>
            </a:r>
          </a:p>
          <a:p>
            <a:pPr algn="just"/>
            <a:r>
              <a:rPr lang="fr-FR" sz="2400" dirty="0"/>
              <a:t>_ Oui. Ça va comme ça ? </a:t>
            </a:r>
          </a:p>
          <a:p>
            <a:pPr algn="just"/>
            <a:r>
              <a:rPr lang="fr-FR" sz="2400" dirty="0"/>
              <a:t>_ Très bien, je me sens mieux. Merci Mimi ! »</a:t>
            </a:r>
          </a:p>
        </p:txBody>
      </p:sp>
      <p:pic>
        <p:nvPicPr>
          <p:cNvPr id="4" name="Picture 3">
            <a:extLst>
              <a:ext uri="{FF2B5EF4-FFF2-40B4-BE49-F238E27FC236}">
                <a16:creationId xmlns:a16="http://schemas.microsoft.com/office/drawing/2014/main" id="{90CED1A4-39C9-4212-B775-8F5725F6A5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5413" y="395071"/>
            <a:ext cx="7125548" cy="5105398"/>
          </a:xfrm>
          <a:prstGeom prst="rect">
            <a:avLst/>
          </a:prstGeom>
        </p:spPr>
      </p:pic>
    </p:spTree>
    <p:extLst>
      <p:ext uri="{BB962C8B-B14F-4D97-AF65-F5344CB8AC3E}">
        <p14:creationId xmlns:p14="http://schemas.microsoft.com/office/powerpoint/2010/main" val="297938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6</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37625" y="395070"/>
            <a:ext cx="4459458" cy="5632311"/>
          </a:xfrm>
          <a:prstGeom prst="rect">
            <a:avLst/>
          </a:prstGeom>
          <a:noFill/>
        </p:spPr>
        <p:txBody>
          <a:bodyPr wrap="square" rtlCol="0" anchor="t">
            <a:spAutoFit/>
          </a:bodyPr>
          <a:lstStyle/>
          <a:p>
            <a:r>
              <a:rPr lang="fr-FR" sz="2400" dirty="0"/>
              <a:t>Sur ce, Astride l'astrocyte arrive avec le goûter : </a:t>
            </a:r>
          </a:p>
          <a:p>
            <a:r>
              <a:rPr lang="fr-FR" sz="2400" dirty="0"/>
              <a:t>“Mimi ! Louis ! Petite pause. </a:t>
            </a:r>
          </a:p>
          <a:p>
            <a:r>
              <a:rPr lang="fr-FR" sz="2400" dirty="0"/>
              <a:t>_ </a:t>
            </a:r>
            <a:r>
              <a:rPr lang="fr-FR" sz="2400" dirty="0" err="1"/>
              <a:t>Ouiiiii</a:t>
            </a:r>
            <a:r>
              <a:rPr lang="fr-FR" sz="2400" dirty="0"/>
              <a:t> ! </a:t>
            </a:r>
          </a:p>
          <a:p>
            <a:r>
              <a:rPr lang="fr-FR" sz="2400" dirty="0"/>
              <a:t>_ Dites donc, vous avez l’air d’avoir beaucoup de travail... </a:t>
            </a:r>
          </a:p>
          <a:p>
            <a:r>
              <a:rPr lang="fr-FR" sz="2400" dirty="0"/>
              <a:t>_ La cadence ralentit, ça va mieux pour moi ! répond Louis. </a:t>
            </a:r>
          </a:p>
          <a:p>
            <a:r>
              <a:rPr lang="fr-FR" sz="2400" dirty="0"/>
              <a:t>_ Ben moi, j’ai pas fini, dit Mimi tristement. Et toi Astride ? </a:t>
            </a:r>
          </a:p>
          <a:p>
            <a:r>
              <a:rPr lang="fr-FR" sz="2400" dirty="0"/>
              <a:t>_ Vous êtes les derniers, j’ai fini la distribution du goûter ! Je vais aller faire une petite sieste. Bon courage Mimi ! </a:t>
            </a:r>
          </a:p>
          <a:p>
            <a:r>
              <a:rPr lang="fr-FR" sz="2400" dirty="0"/>
              <a:t>_ Merci Astride.</a:t>
            </a:r>
          </a:p>
        </p:txBody>
      </p:sp>
      <p:pic>
        <p:nvPicPr>
          <p:cNvPr id="3" name="Picture 2">
            <a:extLst>
              <a:ext uri="{FF2B5EF4-FFF2-40B4-BE49-F238E27FC236}">
                <a16:creationId xmlns:a16="http://schemas.microsoft.com/office/drawing/2014/main" id="{5AF590DC-650A-4C86-AE07-EB1E41B3CF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8263" y="395976"/>
            <a:ext cx="6790504" cy="4865341"/>
          </a:xfrm>
          <a:prstGeom prst="rect">
            <a:avLst/>
          </a:prstGeom>
        </p:spPr>
      </p:pic>
    </p:spTree>
    <p:extLst>
      <p:ext uri="{BB962C8B-B14F-4D97-AF65-F5344CB8AC3E}">
        <p14:creationId xmlns:p14="http://schemas.microsoft.com/office/powerpoint/2010/main" val="1392718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7</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166468" y="424561"/>
            <a:ext cx="6035041" cy="5940088"/>
          </a:xfrm>
          <a:prstGeom prst="rect">
            <a:avLst/>
          </a:prstGeom>
          <a:noFill/>
        </p:spPr>
        <p:txBody>
          <a:bodyPr wrap="square" rtlCol="0" anchor="t">
            <a:spAutoFit/>
          </a:bodyPr>
          <a:lstStyle/>
          <a:p>
            <a:pPr algn="ctr"/>
            <a:r>
              <a:rPr lang="fr-FR" sz="2000" b="1" dirty="0"/>
              <a:t>Pour aller plus loin... </a:t>
            </a:r>
          </a:p>
          <a:p>
            <a:pPr algn="just"/>
            <a:endParaRPr lang="fr-FR" sz="2000" dirty="0"/>
          </a:p>
          <a:p>
            <a:pPr algn="just"/>
            <a:r>
              <a:rPr lang="fr-FR" sz="2000" dirty="0"/>
              <a:t>Les neurones sont des cellules du cerveau qui se transmettent des informations. Mais le cerveau n'est pas constitué uniquement de neurones. Chez l'animal, ils sont même en minorité puisqu’ils ne représentent que 10% des cellules. Les 90% restant sont les cellules gliales, qui s’occupent des neurones et sans lesquelles ils ne pourraient pas survivre. Chez l'homme, la proportion semble de l'ordre de 1 pour 1. Selon leur taille et leur forme, les cellules gliales se divisent en 3 catégories : les astrocytes, les oligodendrocytes et les microglies. </a:t>
            </a:r>
          </a:p>
          <a:p>
            <a:pPr algn="just"/>
            <a:endParaRPr lang="fr-FR" sz="2000" dirty="0"/>
          </a:p>
          <a:p>
            <a:pPr algn="just"/>
            <a:r>
              <a:rPr lang="fr-FR" sz="2000" dirty="0"/>
              <a:t>Mimi, l’héroïne de notre histoire, est une microglie. Dans le cerveau, les microglies sont chargées de la défense immunitaire, de lutter contre les virus et les bactéries. Voilà pourquoi nous disons qu’elles « nettoient » le cerveau. En effet, les microglies sont capables d’attraper, puis d’avaler les bactéries.</a:t>
            </a:r>
          </a:p>
        </p:txBody>
      </p:sp>
      <p:sp>
        <p:nvSpPr>
          <p:cNvPr id="5" name="TextBox 4">
            <a:extLst>
              <a:ext uri="{FF2B5EF4-FFF2-40B4-BE49-F238E27FC236}">
                <a16:creationId xmlns:a16="http://schemas.microsoft.com/office/drawing/2014/main" id="{5FF1F6CC-BB2D-4639-8430-4F719CD9E52E}"/>
              </a:ext>
            </a:extLst>
          </p:cNvPr>
          <p:cNvSpPr txBox="1"/>
          <p:nvPr/>
        </p:nvSpPr>
        <p:spPr>
          <a:xfrm>
            <a:off x="6358597" y="3651425"/>
            <a:ext cx="5666935" cy="2554545"/>
          </a:xfrm>
          <a:prstGeom prst="rect">
            <a:avLst/>
          </a:prstGeom>
          <a:noFill/>
        </p:spPr>
        <p:txBody>
          <a:bodyPr wrap="square" rtlCol="0" anchor="t">
            <a:spAutoFit/>
          </a:bodyPr>
          <a:lstStyle/>
          <a:p>
            <a:pPr algn="just"/>
            <a:r>
              <a:rPr lang="fr-FR" sz="2000" dirty="0"/>
              <a:t>Nous rencontrons aussi d’autres personnages : Louis, qui est un neurone et Astride, qui est un astrocyte, une autre cellule gliale. Les astrocytes sont connectés aux vaisseaux sanguins qui parcourent le cerveau. Ils y prélèvent du sucre et des nutriments qu’ils redistribuent aux neurones et aux autres glies, incapables de se nourrir par eux-mêmes. Voilà pourquoi Astride donne le goûter à Mimi et à Louis.</a:t>
            </a:r>
          </a:p>
        </p:txBody>
      </p:sp>
      <p:pic>
        <p:nvPicPr>
          <p:cNvPr id="4" name="Picture 3">
            <a:extLst>
              <a:ext uri="{FF2B5EF4-FFF2-40B4-BE49-F238E27FC236}">
                <a16:creationId xmlns:a16="http://schemas.microsoft.com/office/drawing/2014/main" id="{C75A4CFF-3C1F-4FBE-B362-398430B69E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74016" y="136525"/>
            <a:ext cx="3866070" cy="3514900"/>
          </a:xfrm>
          <a:prstGeom prst="rect">
            <a:avLst/>
          </a:prstGeom>
        </p:spPr>
      </p:pic>
      <p:cxnSp>
        <p:nvCxnSpPr>
          <p:cNvPr id="7" name="Straight Arrow Connector 6">
            <a:extLst>
              <a:ext uri="{FF2B5EF4-FFF2-40B4-BE49-F238E27FC236}">
                <a16:creationId xmlns:a16="http://schemas.microsoft.com/office/drawing/2014/main" id="{2EAA7C62-F362-4658-A0D8-5868FCC01F4E}"/>
              </a:ext>
            </a:extLst>
          </p:cNvPr>
          <p:cNvCxnSpPr/>
          <p:nvPr/>
        </p:nvCxnSpPr>
        <p:spPr>
          <a:xfrm flipV="1">
            <a:off x="8018585" y="3024554"/>
            <a:ext cx="407963" cy="140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E03C79E-7452-4DAD-BE8D-39DB24164D4A}"/>
              </a:ext>
            </a:extLst>
          </p:cNvPr>
          <p:cNvCxnSpPr/>
          <p:nvPr/>
        </p:nvCxnSpPr>
        <p:spPr>
          <a:xfrm>
            <a:off x="7374016" y="1533378"/>
            <a:ext cx="3913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A6552BE-CA99-4B8F-87AC-29ECAA0FC609}"/>
              </a:ext>
            </a:extLst>
          </p:cNvPr>
          <p:cNvCxnSpPr/>
          <p:nvPr/>
        </p:nvCxnSpPr>
        <p:spPr>
          <a:xfrm>
            <a:off x="7877908" y="424561"/>
            <a:ext cx="275492" cy="152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86ACC4D-5073-4C02-9FE6-E1F0F55409E3}"/>
              </a:ext>
            </a:extLst>
          </p:cNvPr>
          <p:cNvCxnSpPr/>
          <p:nvPr/>
        </p:nvCxnSpPr>
        <p:spPr>
          <a:xfrm flipH="1" flipV="1">
            <a:off x="9425354" y="2516295"/>
            <a:ext cx="365760" cy="189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5C5B38A-6ED6-4BCE-B819-F877ACA0B58B}"/>
              </a:ext>
            </a:extLst>
          </p:cNvPr>
          <p:cNvCxnSpPr/>
          <p:nvPr/>
        </p:nvCxnSpPr>
        <p:spPr>
          <a:xfrm flipH="1" flipV="1">
            <a:off x="9973994" y="1533378"/>
            <a:ext cx="675249" cy="360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66DE4A2-CD3C-4362-8151-FE0DCBD16EAD}"/>
              </a:ext>
            </a:extLst>
          </p:cNvPr>
          <p:cNvSpPr txBox="1"/>
          <p:nvPr/>
        </p:nvSpPr>
        <p:spPr>
          <a:xfrm>
            <a:off x="6991643" y="3228030"/>
            <a:ext cx="1434905" cy="307777"/>
          </a:xfrm>
          <a:prstGeom prst="rect">
            <a:avLst/>
          </a:prstGeom>
          <a:noFill/>
        </p:spPr>
        <p:txBody>
          <a:bodyPr wrap="square" rtlCol="0">
            <a:spAutoFit/>
          </a:bodyPr>
          <a:lstStyle/>
          <a:p>
            <a:r>
              <a:rPr lang="en-GB" sz="1400" dirty="0" err="1"/>
              <a:t>Vaisseau</a:t>
            </a:r>
            <a:r>
              <a:rPr lang="en-GB" sz="1400" dirty="0"/>
              <a:t> </a:t>
            </a:r>
            <a:r>
              <a:rPr lang="en-GB" sz="1400" dirty="0" err="1"/>
              <a:t>sanguin</a:t>
            </a:r>
            <a:endParaRPr lang="en-GB" sz="1400" dirty="0"/>
          </a:p>
        </p:txBody>
      </p:sp>
      <p:sp>
        <p:nvSpPr>
          <p:cNvPr id="19" name="TextBox 18">
            <a:extLst>
              <a:ext uri="{FF2B5EF4-FFF2-40B4-BE49-F238E27FC236}">
                <a16:creationId xmlns:a16="http://schemas.microsoft.com/office/drawing/2014/main" id="{A29EC456-C0B2-445F-9B47-B45A1F17D7E6}"/>
              </a:ext>
            </a:extLst>
          </p:cNvPr>
          <p:cNvSpPr txBox="1"/>
          <p:nvPr/>
        </p:nvSpPr>
        <p:spPr>
          <a:xfrm>
            <a:off x="6991642" y="172919"/>
            <a:ext cx="1434905" cy="307777"/>
          </a:xfrm>
          <a:prstGeom prst="rect">
            <a:avLst/>
          </a:prstGeom>
          <a:noFill/>
        </p:spPr>
        <p:txBody>
          <a:bodyPr wrap="square" rtlCol="0">
            <a:spAutoFit/>
          </a:bodyPr>
          <a:lstStyle/>
          <a:p>
            <a:r>
              <a:rPr lang="en-GB" sz="1400" dirty="0"/>
              <a:t>Neurone</a:t>
            </a:r>
          </a:p>
        </p:txBody>
      </p:sp>
      <p:sp>
        <p:nvSpPr>
          <p:cNvPr id="20" name="TextBox 19">
            <a:extLst>
              <a:ext uri="{FF2B5EF4-FFF2-40B4-BE49-F238E27FC236}">
                <a16:creationId xmlns:a16="http://schemas.microsoft.com/office/drawing/2014/main" id="{4493A830-6EE5-4649-AD65-74B454310B6F}"/>
              </a:ext>
            </a:extLst>
          </p:cNvPr>
          <p:cNvSpPr txBox="1"/>
          <p:nvPr/>
        </p:nvSpPr>
        <p:spPr>
          <a:xfrm>
            <a:off x="6443003" y="1364630"/>
            <a:ext cx="1434905" cy="307777"/>
          </a:xfrm>
          <a:prstGeom prst="rect">
            <a:avLst/>
          </a:prstGeom>
          <a:noFill/>
        </p:spPr>
        <p:txBody>
          <a:bodyPr wrap="square" rtlCol="0">
            <a:spAutoFit/>
          </a:bodyPr>
          <a:lstStyle/>
          <a:p>
            <a:r>
              <a:rPr lang="en-GB" sz="1400" dirty="0" err="1"/>
              <a:t>Microglie</a:t>
            </a:r>
            <a:endParaRPr lang="en-GB" sz="1400" dirty="0"/>
          </a:p>
        </p:txBody>
      </p:sp>
      <p:sp>
        <p:nvSpPr>
          <p:cNvPr id="21" name="TextBox 20">
            <a:extLst>
              <a:ext uri="{FF2B5EF4-FFF2-40B4-BE49-F238E27FC236}">
                <a16:creationId xmlns:a16="http://schemas.microsoft.com/office/drawing/2014/main" id="{B9BF6229-CFF8-4390-AD99-D68A9717BCC3}"/>
              </a:ext>
            </a:extLst>
          </p:cNvPr>
          <p:cNvSpPr txBox="1"/>
          <p:nvPr/>
        </p:nvSpPr>
        <p:spPr>
          <a:xfrm>
            <a:off x="9727808" y="2686161"/>
            <a:ext cx="1434905" cy="307777"/>
          </a:xfrm>
          <a:prstGeom prst="rect">
            <a:avLst/>
          </a:prstGeom>
          <a:noFill/>
        </p:spPr>
        <p:txBody>
          <a:bodyPr wrap="square" rtlCol="0">
            <a:spAutoFit/>
          </a:bodyPr>
          <a:lstStyle/>
          <a:p>
            <a:r>
              <a:rPr lang="en-GB" sz="1400" dirty="0"/>
              <a:t>Astrocytes</a:t>
            </a:r>
          </a:p>
        </p:txBody>
      </p:sp>
      <p:sp>
        <p:nvSpPr>
          <p:cNvPr id="22" name="TextBox 21">
            <a:extLst>
              <a:ext uri="{FF2B5EF4-FFF2-40B4-BE49-F238E27FC236}">
                <a16:creationId xmlns:a16="http://schemas.microsoft.com/office/drawing/2014/main" id="{3F7FC091-0DC4-4C10-83C1-2B4FF1FAB658}"/>
              </a:ext>
            </a:extLst>
          </p:cNvPr>
          <p:cNvSpPr txBox="1"/>
          <p:nvPr/>
        </p:nvSpPr>
        <p:spPr>
          <a:xfrm>
            <a:off x="10431194" y="1913716"/>
            <a:ext cx="1594338" cy="307777"/>
          </a:xfrm>
          <a:prstGeom prst="rect">
            <a:avLst/>
          </a:prstGeom>
          <a:noFill/>
        </p:spPr>
        <p:txBody>
          <a:bodyPr wrap="square" rtlCol="0">
            <a:spAutoFit/>
          </a:bodyPr>
          <a:lstStyle/>
          <a:p>
            <a:r>
              <a:rPr lang="en-GB" sz="1400" dirty="0"/>
              <a:t>Oligodendrocytes</a:t>
            </a:r>
          </a:p>
        </p:txBody>
      </p:sp>
    </p:spTree>
    <p:extLst>
      <p:ext uri="{BB962C8B-B14F-4D97-AF65-F5344CB8AC3E}">
        <p14:creationId xmlns:p14="http://schemas.microsoft.com/office/powerpoint/2010/main" val="3261065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8</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37625" y="395070"/>
            <a:ext cx="5134708" cy="6001643"/>
          </a:xfrm>
          <a:prstGeom prst="rect">
            <a:avLst/>
          </a:prstGeom>
          <a:noFill/>
        </p:spPr>
        <p:txBody>
          <a:bodyPr wrap="square" rtlCol="0" anchor="t">
            <a:spAutoFit/>
          </a:bodyPr>
          <a:lstStyle/>
          <a:p>
            <a:pPr algn="just"/>
            <a:r>
              <a:rPr lang="fr-FR" sz="2400" dirty="0"/>
              <a:t>Après le goûter, Mimi est vraiment fatiguée ! Mais elle recommence à travailler. </a:t>
            </a:r>
          </a:p>
          <a:p>
            <a:pPr algn="just"/>
            <a:endParaRPr lang="fr-FR" sz="2400" dirty="0"/>
          </a:p>
          <a:p>
            <a:pPr algn="just"/>
            <a:r>
              <a:rPr lang="fr-FR" sz="2400" dirty="0"/>
              <a:t>Elle voit alors arriver une autre microglie. C’est </a:t>
            </a:r>
            <a:r>
              <a:rPr lang="fr-FR" sz="2400" dirty="0" err="1"/>
              <a:t>Boulie</a:t>
            </a:r>
            <a:r>
              <a:rPr lang="fr-FR" sz="2400" dirty="0"/>
              <a:t>, et elle, elle n’a pas l’air de travailler ! </a:t>
            </a:r>
            <a:r>
              <a:rPr lang="fr-FR" sz="2400" dirty="0" err="1"/>
              <a:t>Boulie</a:t>
            </a:r>
            <a:r>
              <a:rPr lang="fr-FR" sz="2400" dirty="0"/>
              <a:t> se balade, elle regarde en l’air, elle a l’air contente. Elle se rapproche de Mimi et lui dit : </a:t>
            </a:r>
          </a:p>
          <a:p>
            <a:pPr algn="just"/>
            <a:r>
              <a:rPr lang="fr-FR" sz="2400" dirty="0"/>
              <a:t>“Ben qu’est-ce que tu fais ? Tu ne prends pas de pause pour le goûter ? </a:t>
            </a:r>
          </a:p>
          <a:p>
            <a:pPr algn="just"/>
            <a:r>
              <a:rPr lang="fr-FR" sz="2400" dirty="0"/>
              <a:t>_ Je l’ai déjà prise. </a:t>
            </a:r>
          </a:p>
          <a:p>
            <a:pPr algn="just"/>
            <a:r>
              <a:rPr lang="fr-FR" sz="2400" dirty="0"/>
              <a:t>_ Si vite ? </a:t>
            </a:r>
          </a:p>
          <a:p>
            <a:pPr algn="just"/>
            <a:r>
              <a:rPr lang="fr-FR" sz="2400" dirty="0"/>
              <a:t>_ Oui, j’ai encore du travail. </a:t>
            </a:r>
          </a:p>
          <a:p>
            <a:pPr algn="just"/>
            <a:r>
              <a:rPr lang="fr-FR" sz="2400" dirty="0"/>
              <a:t>_ Ah, tu ne veux pas venir jouer avec moi plutôt ? </a:t>
            </a:r>
          </a:p>
        </p:txBody>
      </p:sp>
      <p:pic>
        <p:nvPicPr>
          <p:cNvPr id="4" name="Picture 3">
            <a:extLst>
              <a:ext uri="{FF2B5EF4-FFF2-40B4-BE49-F238E27FC236}">
                <a16:creationId xmlns:a16="http://schemas.microsoft.com/office/drawing/2014/main" id="{F592523E-BFCF-49D7-BAC8-43FB78A644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3673" y="461287"/>
            <a:ext cx="6455565" cy="4712677"/>
          </a:xfrm>
          <a:prstGeom prst="rect">
            <a:avLst/>
          </a:prstGeom>
        </p:spPr>
      </p:pic>
    </p:spTree>
    <p:extLst>
      <p:ext uri="{BB962C8B-B14F-4D97-AF65-F5344CB8AC3E}">
        <p14:creationId xmlns:p14="http://schemas.microsoft.com/office/powerpoint/2010/main" val="270463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85243E7-6CEF-452D-BD3D-D12FD5023DEC}"/>
              </a:ext>
            </a:extLst>
          </p:cNvPr>
          <p:cNvSpPr>
            <a:spLocks noGrp="1"/>
          </p:cNvSpPr>
          <p:nvPr>
            <p:ph type="ftr" sz="quarter" idx="11"/>
          </p:nvPr>
        </p:nvSpPr>
        <p:spPr/>
        <p:txBody>
          <a:bodyPr/>
          <a:lstStyle/>
          <a:p>
            <a:r>
              <a:rPr lang="fr-FR" dirty="0"/>
              <a:t>Les aventures de Mimi la microglie : Voyage dans le cerveau</a:t>
            </a:r>
          </a:p>
          <a:p>
            <a:fld id="{7A614677-2A1C-405A-8A1E-23E6663749E1}" type="slidenum">
              <a:rPr lang="en-GB" smtClean="0"/>
              <a:t>9</a:t>
            </a:fld>
            <a:endParaRPr lang="en-GB" dirty="0"/>
          </a:p>
        </p:txBody>
      </p:sp>
      <p:sp>
        <p:nvSpPr>
          <p:cNvPr id="9" name="TextBox 8">
            <a:extLst>
              <a:ext uri="{FF2B5EF4-FFF2-40B4-BE49-F238E27FC236}">
                <a16:creationId xmlns:a16="http://schemas.microsoft.com/office/drawing/2014/main" id="{4B1AAF91-F15B-42BF-88B5-2FA4DE3DFC82}"/>
              </a:ext>
            </a:extLst>
          </p:cNvPr>
          <p:cNvSpPr txBox="1"/>
          <p:nvPr/>
        </p:nvSpPr>
        <p:spPr>
          <a:xfrm>
            <a:off x="337624" y="395070"/>
            <a:ext cx="3995225" cy="4524315"/>
          </a:xfrm>
          <a:prstGeom prst="rect">
            <a:avLst/>
          </a:prstGeom>
          <a:noFill/>
        </p:spPr>
        <p:txBody>
          <a:bodyPr wrap="square" rtlCol="0" anchor="t">
            <a:spAutoFit/>
          </a:bodyPr>
          <a:lstStyle/>
          <a:p>
            <a:pPr algn="just"/>
            <a:r>
              <a:rPr lang="fr-FR" sz="2400" dirty="0"/>
              <a:t>Mimi voudrait bien, mais elle ne sait pas si elle en a le droit. </a:t>
            </a:r>
          </a:p>
          <a:p>
            <a:pPr algn="just"/>
            <a:r>
              <a:rPr lang="fr-FR" sz="2400" dirty="0"/>
              <a:t>_ Tu n’as qu’à demander au chef, lui dit </a:t>
            </a:r>
            <a:r>
              <a:rPr lang="fr-FR" sz="2400" dirty="0" err="1"/>
              <a:t>Boulie</a:t>
            </a:r>
            <a:r>
              <a:rPr lang="fr-FR" sz="2400" dirty="0"/>
              <a:t>. </a:t>
            </a:r>
          </a:p>
          <a:p>
            <a:pPr algn="just"/>
            <a:r>
              <a:rPr lang="fr-FR" sz="2400" dirty="0"/>
              <a:t>_ Mais c’est qui, le chef ? </a:t>
            </a:r>
          </a:p>
          <a:p>
            <a:pPr algn="just"/>
            <a:r>
              <a:rPr lang="fr-FR" sz="2400" dirty="0"/>
              <a:t>_ Je ne sais pas... Bon moi, je vais jouer !” </a:t>
            </a:r>
          </a:p>
          <a:p>
            <a:pPr algn="just"/>
            <a:r>
              <a:rPr lang="fr-FR" sz="2400" dirty="0" err="1"/>
              <a:t>Boulie</a:t>
            </a:r>
            <a:r>
              <a:rPr lang="fr-FR" sz="2400" dirty="0"/>
              <a:t> s’éloigne en sifflotant. Mimi ne sait pas quoi faire. Elle se tourne vers Astride, mais celle ci s’est déjà endormie.</a:t>
            </a:r>
          </a:p>
        </p:txBody>
      </p:sp>
      <p:pic>
        <p:nvPicPr>
          <p:cNvPr id="3" name="Picture 2">
            <a:extLst>
              <a:ext uri="{FF2B5EF4-FFF2-40B4-BE49-F238E27FC236}">
                <a16:creationId xmlns:a16="http://schemas.microsoft.com/office/drawing/2014/main" id="{122F7CA9-ACBE-4D94-80DD-FB10AD6B0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6902" y="458384"/>
            <a:ext cx="6832910" cy="4906292"/>
          </a:xfrm>
          <a:prstGeom prst="rect">
            <a:avLst/>
          </a:prstGeom>
        </p:spPr>
      </p:pic>
    </p:spTree>
    <p:extLst>
      <p:ext uri="{BB962C8B-B14F-4D97-AF65-F5344CB8AC3E}">
        <p14:creationId xmlns:p14="http://schemas.microsoft.com/office/powerpoint/2010/main" val="4251051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3353</Words>
  <Application>Microsoft Office PowerPoint</Application>
  <PresentationFormat>Widescreen</PresentationFormat>
  <Paragraphs>357</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Roselyne Chauvin</dc:creator>
  <cp:lastModifiedBy>Roselyne Chauvin</cp:lastModifiedBy>
  <cp:revision>2</cp:revision>
  <dcterms:created xsi:type="dcterms:W3CDTF">2018-02-07T09:45:55Z</dcterms:created>
  <dcterms:modified xsi:type="dcterms:W3CDTF">2018-02-15T19:28:12Z</dcterms:modified>
</cp:coreProperties>
</file>